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media/image38.jpg" ContentType="image/png"/>
  <Override PartName="/ppt/media/image39.jpg" ContentType="image/png"/>
  <Override PartName="/ppt/notesSlides/notesSlide5.xml" ContentType="application/vnd.openxmlformats-officedocument.presentationml.notesSlide+xml"/>
  <Override PartName="/ppt/media/image40.jpg" ContentType="image/png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63" r:id="rId2"/>
    <p:sldId id="597" r:id="rId3"/>
    <p:sldId id="594" r:id="rId4"/>
    <p:sldId id="586" r:id="rId5"/>
    <p:sldId id="562" r:id="rId6"/>
    <p:sldId id="589" r:id="rId7"/>
    <p:sldId id="593" r:id="rId8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EB9700"/>
    <a:srgbClr val="25282B"/>
    <a:srgbClr val="820000"/>
    <a:srgbClr val="5E2750"/>
    <a:srgbClr val="FECB00"/>
    <a:srgbClr val="A8B400"/>
    <a:srgbClr val="007C92"/>
    <a:srgbClr val="9C2AA0"/>
    <a:srgbClr val="545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7B20E-B338-131B-10A5-41637C601BA8}" v="4" dt="2023-11-14T19:17:09.246"/>
    <p1510:client id="{D6D02E9C-7BE9-497E-877B-3DD49878292E}" v="2237" dt="2023-11-15T12:40:58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5" autoAdjust="0"/>
    <p:restoredTop sz="87946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12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BASE</a:t>
            </a:r>
          </a:p>
        </c:rich>
      </c:tx>
      <c:layout>
        <c:manualLayout>
          <c:xMode val="edge"/>
          <c:yMode val="edge"/>
          <c:x val="0.64340354782049047"/>
          <c:y val="0.1033973243777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618988139522711E-2"/>
          <c:y val="0.23877772914048484"/>
          <c:w val="0.90353862045726974"/>
          <c:h val="0.623100163531224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9D-471C-9C39-17CB4E9CD49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9D-471C-9C39-17CB4E9CD49D}"/>
              </c:ext>
            </c:extLst>
          </c:dPt>
          <c:dLbls>
            <c:dLbl>
              <c:idx val="1"/>
              <c:layout>
                <c:manualLayout>
                  <c:x val="-3.6118372705203549E-3"/>
                  <c:y val="2.04949035065245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79D-471C-9C39-17CB4E9CD4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TOTAL BASE</c:v>
                </c:pt>
                <c:pt idx="1">
                  <c:v>ELIGIBLE BASE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21763739</c:v>
                </c:pt>
                <c:pt idx="1">
                  <c:v>6354754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9D-471C-9C39-17CB4E9CD4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60389840"/>
        <c:axId val="1060388176"/>
      </c:barChart>
      <c:catAx>
        <c:axId val="1060389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0388176"/>
        <c:crosses val="autoZero"/>
        <c:auto val="1"/>
        <c:lblAlgn val="ctr"/>
        <c:lblOffset val="100"/>
        <c:noMultiLvlLbl val="0"/>
      </c:catAx>
      <c:valAx>
        <c:axId val="1060388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60389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0.57376</cdr:x>
      <cdr:y>0.11402</cdr:y>
    </cdr:from>
    <cdr:to>
      <cdr:x>0.62275</cdr:x>
      <cdr:y>0.1761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33EDC90D-8832-F214-6D2B-634C0FD81C64}"/>
            </a:ext>
          </a:extLst>
        </cdr:cNvPr>
        <cdr:cNvSpPr/>
      </cdr:nvSpPr>
      <cdr:spPr>
        <a:xfrm xmlns:a="http://schemas.openxmlformats.org/drawingml/2006/main">
          <a:off x="1661908" y="217197"/>
          <a:ext cx="141889" cy="11824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65000"/>
          </a:schemeClr>
        </a:solidFill>
        <a:ln xmlns:a="http://schemas.openxmlformats.org/drawingml/2006/main" w="25400" cap="flat" cmpd="sng" algn="ctr">
          <a:noFill/>
          <a:prstDash val="solid"/>
        </a:ln>
        <a:effectLst xmlns:a="http://schemas.openxmlformats.org/drawingml/2006/main"/>
      </cdr:spPr>
      <cdr:style>
        <a:lnRef xmlns:a="http://schemas.openxmlformats.org/drawingml/2006/main" idx="2">
          <a:scrgbClr r="0" g="0" b="0"/>
        </a:lnRef>
        <a:fillRef xmlns:a="http://schemas.openxmlformats.org/drawingml/2006/main" idx="1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spcFirstLastPara="0" vertOverflow="clip" vert="horz" wrap="square" lIns="6350" tIns="6350" rIns="6350" bIns="6350" numCol="1" spcCol="1270" rtlCol="0" anchor="ctr" anchorCtr="0">
          <a:noAutofit/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15/11/2023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15/11/2023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Add the sampling thing, technical aspects around the model,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36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="1" dirty="0">
                <a:latin typeface="Vodafone Rg"/>
              </a:rPr>
              <a:t>Business Goal:</a:t>
            </a:r>
          </a:p>
          <a:p>
            <a:r>
              <a:rPr lang="en-US" dirty="0">
                <a:latin typeface="Vodafone Rg"/>
              </a:rPr>
              <a:t>Spend and Get(SAG) is a revenue-boosting initiative. The goal of this project is to encourage customers to stretch their </a:t>
            </a:r>
            <a:endParaRPr lang="en-ZA" dirty="0"/>
          </a:p>
          <a:p>
            <a:r>
              <a:rPr lang="en-US" dirty="0">
                <a:latin typeface="Vodafone Rg"/>
              </a:rPr>
              <a:t>weekly spending by projecting weekly spend targets and rewarding customers who meet these targets </a:t>
            </a:r>
          </a:p>
          <a:p>
            <a:endParaRPr lang="en-US" dirty="0"/>
          </a:p>
          <a:p>
            <a:endParaRPr lang="en-Z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22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Fs in </a:t>
            </a:r>
            <a:r>
              <a:rPr lang="en-ZA" dirty="0" err="1"/>
              <a:t>fs_train</a:t>
            </a:r>
            <a:r>
              <a:rPr lang="en-ZA" dirty="0"/>
              <a:t> and </a:t>
            </a:r>
            <a:r>
              <a:rPr lang="en-ZA" dirty="0" err="1"/>
              <a:t>fs_score</a:t>
            </a:r>
            <a:r>
              <a:rPr lang="en-ZA" dirty="0"/>
              <a:t> stands for feature store</a:t>
            </a:r>
          </a:p>
          <a:p>
            <a:endParaRPr lang="en-ZA" b="1" dirty="0"/>
          </a:p>
          <a:p>
            <a:r>
              <a:rPr lang="en-ZA" b="1" dirty="0">
                <a:latin typeface="Vodafone Rg"/>
              </a:rPr>
              <a:t>Model Engine:</a:t>
            </a:r>
          </a:p>
          <a:p>
            <a:r>
              <a:rPr lang="en-ZA" dirty="0">
                <a:latin typeface="Vodafone Rg"/>
              </a:rPr>
              <a:t>The initial model was trained on prem, and I have now migrated it onto AWS</a:t>
            </a:r>
          </a:p>
          <a:p>
            <a:r>
              <a:rPr lang="en-ZA" dirty="0">
                <a:latin typeface="Vodafone Rg"/>
              </a:rPr>
              <a:t>I have trained and deployed the model using Model Engine</a:t>
            </a:r>
          </a:p>
          <a:p>
            <a:endParaRPr lang="en-ZA" dirty="0"/>
          </a:p>
          <a:p>
            <a:r>
              <a:rPr lang="en-ZA" b="1" dirty="0">
                <a:latin typeface="Vodafone Rg"/>
              </a:rPr>
              <a:t>Cloud Benefit:</a:t>
            </a:r>
          </a:p>
          <a:p>
            <a:r>
              <a:rPr lang="en-ZA" dirty="0">
                <a:latin typeface="Vodafone Rg"/>
              </a:rPr>
              <a:t>Model Params: The objective function used is Tweedie (</a:t>
            </a:r>
            <a:r>
              <a:rPr lang="en-ZA" b="1" dirty="0">
                <a:latin typeface="Vodafone Rg"/>
              </a:rPr>
              <a:t>notes to </a:t>
            </a:r>
            <a:r>
              <a:rPr lang="en-ZA" b="1" dirty="0" err="1">
                <a:latin typeface="Vodafone Rg"/>
              </a:rPr>
              <a:t>Kwazi</a:t>
            </a:r>
            <a:r>
              <a:rPr lang="en-ZA" b="1" dirty="0">
                <a:latin typeface="Vodafone Rg"/>
              </a:rPr>
              <a:t>:</a:t>
            </a:r>
            <a:r>
              <a:rPr lang="en-ZA" dirty="0">
                <a:latin typeface="Vodafone Rg"/>
              </a:rPr>
              <a:t> Speak on the old one that was used and how this optimizes the model performance)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95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Feedback from Riva: Put aside the value segment to see the performance of the model</a:t>
            </a:r>
          </a:p>
          <a:p>
            <a:r>
              <a:rPr lang="en-ZA" dirty="0"/>
              <a:t>Feedback from Teballo: Train model on all features first, to see importance then drop highly correlated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552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>
                <a:latin typeface="Vodafone Rg"/>
              </a:rPr>
              <a:t>What do you mean by Permutation Importance is it Permutation Feature Model ????</a:t>
            </a:r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469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Fs in </a:t>
            </a:r>
            <a:r>
              <a:rPr lang="en-ZA" dirty="0" err="1"/>
              <a:t>fs_train</a:t>
            </a:r>
            <a:r>
              <a:rPr lang="en-ZA" dirty="0"/>
              <a:t> and </a:t>
            </a:r>
            <a:r>
              <a:rPr lang="en-ZA" dirty="0" err="1"/>
              <a:t>fs_score</a:t>
            </a:r>
            <a:r>
              <a:rPr lang="en-ZA" dirty="0"/>
              <a:t> stands for feature store</a:t>
            </a:r>
          </a:p>
          <a:p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6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indoor, young&#10;&#10;Description automatically generated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79723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33357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21F1E-1F2D-AA49-9C69-62066E657D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4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21F1E-1F2D-AA49-9C69-62066E657D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33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4159870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009064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417096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31C27-1B32-FC42-84D1-A6B1EF109D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87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31C27-1B32-FC42-84D1-A6B1EF109D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77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36322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24C7-5D61-6547-A9A0-D8782A3844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6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262437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24C7-5D61-6547-A9A0-D8782A3844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47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24C7-5D61-6547-A9A0-D8782A3844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0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A24C7-5D61-6547-A9A0-D8782A3844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98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779616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715952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985938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8197174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6969349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853102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57168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332078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 NUMBERE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038E09-3872-BD4D-8339-0283C2F5BB7F}" type="datetime4">
              <a:rPr lang="en-GB" smtClean="0"/>
              <a:t>15 November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 NUMBERED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5B3401-932C-0F41-B328-1E2E01655F7D}" type="datetime4">
              <a:rPr lang="en-GB" smtClean="0"/>
              <a:t>15 November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7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NUMBE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818" y="270834"/>
            <a:ext cx="4428132" cy="986466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186831-9186-1A46-8C51-DF0C6926CA7C}" type="datetime4">
              <a:rPr lang="en-GB" smtClean="0"/>
              <a:t>15 November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818" y="2817084"/>
            <a:ext cx="4113477" cy="1895015"/>
          </a:xfrm>
        </p:spPr>
        <p:txBody>
          <a:bodyPr/>
          <a:lstStyle>
            <a:lvl1pPr marL="127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3500" b="1" kern="1200" spc="-400" baseline="0" dirty="0">
                <a:ln w="19050">
                  <a:solidFill>
                    <a:schemeClr val="bg1"/>
                  </a:solidFill>
                </a:ln>
                <a:noFill/>
                <a:latin typeface="Vodafone Rg"/>
                <a:ea typeface="+mn-ea"/>
                <a:cs typeface="Vodafone Rg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60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AD">
    <p:bg>
      <p:bgPr>
        <a:gradFill flip="none" rotWithShape="1"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C4EAA-71C0-7847-9938-ACF78B628920}" type="datetime4">
              <a:rPr lang="en-GB" smtClean="0"/>
              <a:t>15 November 2023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6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Y">
    <p:bg>
      <p:bgPr>
        <a:solidFill>
          <a:srgbClr val="2528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C3112-9319-574E-965C-D7DBF43EF039}" type="datetime4">
              <a:rPr lang="en-GB" smtClean="0"/>
              <a:t>15 November 2023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57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00" y="1851750"/>
            <a:ext cx="6840000" cy="1440000"/>
          </a:xfrm>
        </p:spPr>
        <p:txBody>
          <a:bodyPr anchor="ctr" anchorCtr="1">
            <a:noAutofit/>
          </a:bodyPr>
          <a:lstStyle>
            <a:lvl1pPr algn="ctr">
              <a:lnSpc>
                <a:spcPct val="85000"/>
              </a:lnSpc>
              <a:defRPr sz="36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F0E956-AEC0-6E47-82BA-82F9A6FC1D28}" type="datetime4">
              <a:rPr lang="en-GB" smtClean="0"/>
              <a:t>15 November 2023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94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15 November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CC176E-0D81-C641-9596-69944F4CACF8}" type="datetime4">
              <a:rPr lang="en-GB" smtClean="0"/>
              <a:t>15 November 2023</a:t>
            </a:fld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679950" y="873125"/>
            <a:ext cx="4213225" cy="36036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92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0E4CCE-5AAE-AE4C-B060-0037F2F4F0B0}" type="datetime4">
              <a:rPr lang="en-GB" smtClean="0"/>
              <a:t>15 November 2023</a:t>
            </a:fld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4679950" y="876300"/>
            <a:ext cx="4213225" cy="36004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50825" y="873125"/>
            <a:ext cx="4213225" cy="360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2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6B66AD2-306D-7A4A-BE64-03A187C68A13}" type="datetime4">
              <a:rPr lang="en-GB" smtClean="0"/>
              <a:t>15 November 2023</a:t>
            </a:fld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9103852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tx1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608401" y="266700"/>
            <a:ext cx="5927199" cy="44453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F61F83-7858-3B44-A5D2-D6202632A1FB}" type="datetime4">
              <a:rPr lang="en-GB" smtClean="0"/>
              <a:t>15 November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822325" y="266399"/>
            <a:ext cx="7499351" cy="4218385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9C1523-9997-0346-BA33-5767E91BED4D}" type="datetime4">
              <a:rPr lang="en-GB" smtClean="0"/>
              <a:t>15 November 2023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12161175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11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gether we ca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C59AC-A296-DF4D-9A1F-F2DE00C680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59200" y="2158950"/>
            <a:ext cx="1625600" cy="9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1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GRAD">
    <p:bg>
      <p:bgPr>
        <a:gradFill>
          <a:gsLst>
            <a:gs pos="20000">
              <a:srgbClr val="820000"/>
            </a:gs>
            <a:gs pos="100000">
              <a:schemeClr val="accent1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14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0876" y="2180956"/>
            <a:ext cx="782248" cy="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E5E15-47D5-4EB1-AD9F-8AB61C797329}" type="datetime3">
              <a:rPr lang="en-US" smtClean="0"/>
              <a:t>15 November 2023</a:t>
            </a:fld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885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805" y="819106"/>
            <a:ext cx="2258413" cy="304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8E5E15-47D5-4EB1-AD9F-8AB61C797329}" type="datetime3">
              <a:rPr lang="en-US" smtClean="0"/>
              <a:pPr/>
              <a:t>15 November 2023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2880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5D442-00B5-3045-8E27-91CE2AE95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0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0AA00D-CBDA-4847-BC84-8DAAD4B8ED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63344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29464C-F365-4D4E-8D49-EE3149C16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5" y="1184426"/>
            <a:ext cx="2087880" cy="682887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69341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A0F29-1B6B-F549-8C7D-17AAB898E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3491969"/>
            <a:ext cx="4213226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551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25080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0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E01DFF-A743-4B46-98A7-7A4A1630CE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0824" y="285207"/>
            <a:ext cx="4213225" cy="721268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26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0824" y="4089600"/>
            <a:ext cx="2087880" cy="68288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Vodafone Lt" panose="020B060604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</p:spTree>
    <p:extLst>
      <p:ext uri="{BB962C8B-B14F-4D97-AF65-F5344CB8AC3E}">
        <p14:creationId xmlns:p14="http://schemas.microsoft.com/office/powerpoint/2010/main" val="351137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  <a:latin typeface="Vodafone Lt" panose="020B0606040202020204" pitchFamily="34" charset="0"/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Vodafone Lt" panose="020B0606040202020204" pitchFamily="34" charset="0"/>
                <a:ea typeface="+mn-ea"/>
                <a:cs typeface="+mn-cs"/>
              </a:defRPr>
            </a:lvl1pPr>
          </a:lstStyle>
          <a:p>
            <a:r>
              <a:rPr lang="en-GB"/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>
                <a:latin typeface="Vodafone Lt" panose="020B0606040202020204" pitchFamily="34" charset="0"/>
              </a:defRPr>
            </a:lvl1pPr>
          </a:lstStyle>
          <a:p>
            <a:fld id="{BDDBAA49-6CB8-054C-996A-16DA1E81284C}" type="datetime4">
              <a:rPr lang="en-GB" smtClean="0"/>
              <a:pPr/>
              <a:t>15 November 2023</a:t>
            </a:fld>
            <a:endParaRPr lang="en-GB" dirty="0"/>
          </a:p>
        </p:txBody>
      </p:sp>
      <p:sp>
        <p:nvSpPr>
          <p:cNvPr id="9" name="MSIPCMContentMarking" descr="{&quot;HashCode&quot;:-1699574231,&quot;Placement&quot;:&quot;Footer&quot;,&quot;Top&quot;:388.380066,&quot;Left&quot;:0.0,&quot;SlideWidth&quot;:720,&quot;SlideHeight&quot;:405}"/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</p:spPr>
        <p:txBody>
          <a:bodyPr vert="horz" wrap="square" lIns="0" tIns="0" rIns="0" bIns="0" rtlCol="0" anchor="ctr" anchorCtr="1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US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675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650" r:id="rId36"/>
    <p:sldLayoutId id="2147483706" r:id="rId37"/>
    <p:sldLayoutId id="2147483709" r:id="rId38"/>
    <p:sldLayoutId id="2147483654" r:id="rId39"/>
    <p:sldLayoutId id="2147483660" r:id="rId40"/>
    <p:sldLayoutId id="2147483666" r:id="rId41"/>
    <p:sldLayoutId id="2147483667" r:id="rId42"/>
    <p:sldLayoutId id="2147483708" r:id="rId43"/>
    <p:sldLayoutId id="2147483763" r:id="rId44"/>
    <p:sldLayoutId id="2147483764" r:id="rId45"/>
    <p:sldLayoutId id="2147483701" r:id="rId46"/>
    <p:sldLayoutId id="2147483765" r:id="rId47"/>
    <p:sldLayoutId id="2147483768" r:id="rId48"/>
    <p:sldLayoutId id="2147483769" r:id="rId49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9.jp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620CF0D-FFFD-8318-F85D-F7453FF25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395" y="3368283"/>
            <a:ext cx="4213226" cy="721268"/>
          </a:xfrm>
        </p:spPr>
        <p:txBody>
          <a:bodyPr/>
          <a:lstStyle/>
          <a:p>
            <a:r>
              <a:rPr lang="en-US" dirty="0"/>
              <a:t>Spend And Get On Model Engine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C873C896-9D51-9016-6456-0EB0B943C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4" y="4089551"/>
            <a:ext cx="2519270" cy="682887"/>
          </a:xfrm>
        </p:spPr>
        <p:txBody>
          <a:bodyPr/>
          <a:lstStyle/>
          <a:p>
            <a:r>
              <a:rPr lang="en-US" b="1" dirty="0" err="1">
                <a:latin typeface="+mj-lt"/>
              </a:rPr>
              <a:t>Kwazikwenkosi</a:t>
            </a:r>
            <a:r>
              <a:rPr lang="en-US" b="1" dirty="0">
                <a:latin typeface="+mj-lt"/>
              </a:rPr>
              <a:t> Buthelezi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5DAF8C94-9225-1F18-AAD2-63D7FDF1E0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087880" cy="23888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Insert Confidentiality Level in slide footer 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68EA7F6A-C994-85C3-8941-D649EA851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087880" cy="23888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Insert Confidentiality Level in slide footer 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4713288"/>
            <a:ext cx="412750" cy="238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2A83A2B-3358-44F8-83A0-4598795D8FB5}" type="slidenum">
              <a:rPr lang="en-GB" smtClean="0"/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4294967295"/>
          </p:nvPr>
        </p:nvSpPr>
        <p:spPr>
          <a:xfrm>
            <a:off x="7010400" y="4711700"/>
            <a:ext cx="2133600" cy="239713"/>
          </a:xfrm>
        </p:spPr>
        <p:txBody>
          <a:bodyPr/>
          <a:lstStyle/>
          <a:p>
            <a:pPr>
              <a:spcAft>
                <a:spcPts val="600"/>
              </a:spcAft>
            </a:pPr>
            <a:fld id="{D7038E09-3872-BD4D-8339-0283C2F5BB7F}" type="datetime4">
              <a:rPr lang="en-GB" smtClean="0"/>
              <a:pPr>
                <a:spcAft>
                  <a:spcPts val="600"/>
                </a:spcAft>
              </a:pPr>
              <a:t>15 November 2023</a:t>
            </a:fld>
            <a:endParaRPr lang="en-GB"/>
          </a:p>
        </p:txBody>
      </p:sp>
      <p:pic>
        <p:nvPicPr>
          <p:cNvPr id="8" name="Picture 7" descr="A blue and red flag with a yellow star&#10;&#10;Description automatically generated">
            <a:extLst>
              <a:ext uri="{FF2B5EF4-FFF2-40B4-BE49-F238E27FC236}">
                <a16:creationId xmlns:a16="http://schemas.microsoft.com/office/drawing/2014/main" id="{2C7FCF9B-0697-1152-84A1-727B203A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682" y="4744865"/>
            <a:ext cx="505933" cy="3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5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9CD45-72F8-A782-980E-F8C4F7FC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38" y="205978"/>
            <a:ext cx="6538913" cy="667479"/>
          </a:xfrm>
        </p:spPr>
        <p:txBody>
          <a:bodyPr/>
          <a:lstStyle/>
          <a:p>
            <a:r>
              <a:rPr lang="en-ZA" dirty="0">
                <a:solidFill>
                  <a:schemeClr val="bg1">
                    <a:lumMod val="50000"/>
                  </a:schemeClr>
                </a:solidFill>
              </a:rPr>
              <a:t>Use Case 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3A69C-5CE9-9C65-9010-B0604709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15 November 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56EB4-D3FF-8756-BF55-2D38FDEEB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A5F57-4FFF-6F27-B15D-BEB48C79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295" y="4611017"/>
            <a:ext cx="413410" cy="445077"/>
          </a:xfrm>
        </p:spPr>
        <p:txBody>
          <a:bodyPr/>
          <a:lstStyle/>
          <a:p>
            <a:r>
              <a:rPr lang="en-GB" sz="1200" dirty="0"/>
              <a:t>2</a:t>
            </a:r>
          </a:p>
          <a:p>
            <a:endParaRPr lang="en-GB" sz="1200" dirty="0"/>
          </a:p>
        </p:txBody>
      </p:sp>
      <p:pic>
        <p:nvPicPr>
          <p:cNvPr id="7" name="Content Placeholder 6" descr="A blue and red flag with a yellow star&#10;&#10;Description automatically generated">
            <a:extLst>
              <a:ext uri="{FF2B5EF4-FFF2-40B4-BE49-F238E27FC236}">
                <a16:creationId xmlns:a16="http://schemas.microsoft.com/office/drawing/2014/main" id="{69CB683B-B23F-A101-DE42-0C7D594526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315804" y="4365370"/>
            <a:ext cx="462901" cy="3467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FE7BC-67C4-885B-68C3-3439FDB651D7}"/>
              </a:ext>
            </a:extLst>
          </p:cNvPr>
          <p:cNvSpPr txBox="1"/>
          <p:nvPr/>
        </p:nvSpPr>
        <p:spPr>
          <a:xfrm>
            <a:off x="362838" y="87406"/>
            <a:ext cx="7517840" cy="3639229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endParaRPr lang="en-ZA" sz="2000" b="1" dirty="0">
              <a:solidFill>
                <a:schemeClr val="accent1"/>
              </a:solidFill>
              <a:latin typeface="Vodafone Rg" pitchFamily="34" charset="0"/>
            </a:endParaRPr>
          </a:p>
          <a:p>
            <a:endParaRPr lang="en-US" dirty="0"/>
          </a:p>
          <a:p>
            <a:r>
              <a:rPr lang="en-ZA" b="1" dirty="0">
                <a:solidFill>
                  <a:schemeClr val="accent1"/>
                </a:solidFill>
                <a:latin typeface="Vodafone Rg" pitchFamily="34" charset="0"/>
              </a:rPr>
              <a:t>Name:</a:t>
            </a:r>
          </a:p>
          <a:p>
            <a:r>
              <a:rPr lang="en-ZA" sz="1400" dirty="0">
                <a:latin typeface="Vodafone Rg" pitchFamily="34" charset="0"/>
              </a:rPr>
              <a:t>Spend And Get DRC</a:t>
            </a:r>
          </a:p>
          <a:p>
            <a:endParaRPr lang="en-ZA" b="1" dirty="0">
              <a:solidFill>
                <a:schemeClr val="accent1"/>
              </a:solidFill>
              <a:latin typeface="Vodafone Rg" pitchFamily="34" charset="0"/>
            </a:endParaRPr>
          </a:p>
          <a:p>
            <a:r>
              <a:rPr lang="en-ZA" sz="2000" b="1" dirty="0">
                <a:solidFill>
                  <a:schemeClr val="accent1"/>
                </a:solidFill>
                <a:latin typeface="Vodafone Rg"/>
              </a:rPr>
              <a:t>Business Goal:</a:t>
            </a:r>
            <a:endParaRPr lang="en-ZA" sz="1600" dirty="0">
              <a:solidFill>
                <a:schemeClr val="accent1"/>
              </a:solidFill>
              <a:latin typeface="Vodafone Rg"/>
            </a:endParaRPr>
          </a:p>
          <a:p>
            <a:r>
              <a:rPr lang="en-US" sz="1400" dirty="0"/>
              <a:t>Spend and Get(SAG) is part of the </a:t>
            </a:r>
            <a:r>
              <a:rPr lang="en-US" sz="1400" b="0" i="0" u="none" baseline="0" dirty="0"/>
              <a:t>Revenue boost initiative</a:t>
            </a:r>
            <a:r>
              <a:rPr lang="en-US" sz="1400" dirty="0"/>
              <a:t>.</a:t>
            </a:r>
            <a:r>
              <a:rPr lang="en-US" sz="1400" b="0" i="0" u="none" baseline="0" dirty="0"/>
              <a:t> </a:t>
            </a:r>
            <a:r>
              <a:rPr lang="en-US" sz="1400" dirty="0">
                <a:latin typeface="Vodafone Rg"/>
              </a:rPr>
              <a:t>The goal of this project is to encourage customers to stretch their weekly spending by projecting weekly spend targets and rewarding customers who meet these targets.</a:t>
            </a:r>
          </a:p>
          <a:p>
            <a:endParaRPr lang="en-ZA" b="1" dirty="0">
              <a:solidFill>
                <a:schemeClr val="accent1"/>
              </a:solidFill>
              <a:latin typeface="Vodafone Rg" pitchFamily="34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Vodafone Rg" pitchFamily="34" charset="0"/>
              </a:rPr>
              <a:t>How will ML be applied to solve the problem?:</a:t>
            </a:r>
          </a:p>
          <a:p>
            <a:r>
              <a:rPr lang="en-US" sz="1400" dirty="0">
                <a:latin typeface="Vodafone Rg"/>
              </a:rPr>
              <a:t>A supervised regression model was used to predict customer’s weekly </a:t>
            </a:r>
          </a:p>
          <a:p>
            <a:r>
              <a:rPr lang="en-US" sz="1400" dirty="0">
                <a:latin typeface="Vodafone Rg"/>
              </a:rPr>
              <a:t>spend across voice, data and </a:t>
            </a:r>
            <a:r>
              <a:rPr lang="en-US" sz="1400" dirty="0" err="1">
                <a:latin typeface="Vodafone Rg"/>
              </a:rPr>
              <a:t>sms</a:t>
            </a:r>
            <a:r>
              <a:rPr lang="en-US" sz="1400" dirty="0">
                <a:latin typeface="Vodafone Rg"/>
              </a:rPr>
              <a:t>.</a:t>
            </a:r>
            <a:endParaRPr lang="en-US" sz="1400" dirty="0">
              <a:latin typeface="Vodafone Rg" pitchFamily="34" charset="0"/>
            </a:endParaRPr>
          </a:p>
          <a:p>
            <a:endParaRPr lang="en-US" sz="2000" b="1" dirty="0">
              <a:solidFill>
                <a:srgbClr val="FF0000"/>
              </a:solidFill>
              <a:latin typeface="Vodafone Rg" pitchFamily="34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Vodafone Rg" pitchFamily="34" charset="0"/>
              </a:rPr>
              <a:t>Model Type:</a:t>
            </a:r>
          </a:p>
          <a:p>
            <a:r>
              <a:rPr lang="en-US" sz="1600" dirty="0" err="1">
                <a:latin typeface="Vodafone Rg" pitchFamily="34" charset="0"/>
              </a:rPr>
              <a:t>XGboost</a:t>
            </a:r>
            <a:r>
              <a:rPr lang="en-US" sz="1600" dirty="0">
                <a:latin typeface="Vodafone Rg" pitchFamily="34" charset="0"/>
              </a:rPr>
              <a:t> regressor</a:t>
            </a:r>
          </a:p>
          <a:p>
            <a:pPr marL="0" indent="0">
              <a:buFont typeface="Arial" pitchFamily="34" charset="0"/>
              <a:buNone/>
            </a:pPr>
            <a:endParaRPr lang="en-ZA" b="1" dirty="0">
              <a:solidFill>
                <a:schemeClr val="accent1"/>
              </a:solidFill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ZA" dirty="0">
                <a:latin typeface="Vodafone Rg" pitchFamily="34" charset="0"/>
              </a:rPr>
              <a:t>						</a:t>
            </a:r>
          </a:p>
          <a:p>
            <a:pPr marL="0" indent="0">
              <a:buFont typeface="Arial" pitchFamily="34" charset="0"/>
              <a:buNone/>
            </a:pPr>
            <a:endParaRPr lang="en-ZA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27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1E9D-1CA3-EDE8-B802-E1023F74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95" y="87785"/>
            <a:ext cx="8639780" cy="578965"/>
          </a:xfrm>
        </p:spPr>
        <p:txBody>
          <a:bodyPr/>
          <a:lstStyle/>
          <a:p>
            <a:r>
              <a:rPr lang="en-ZA" dirty="0">
                <a:solidFill>
                  <a:schemeClr val="bg1">
                    <a:lumMod val="50000"/>
                  </a:schemeClr>
                </a:solidFill>
              </a:rPr>
              <a:t>Model Engine Overview </a:t>
            </a:r>
            <a:r>
              <a:rPr lang="en-ZA" dirty="0"/>
              <a:t>| Migration from Premises to CLOUD</a:t>
            </a:r>
            <a:endParaRPr lang="en-ZA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9578C-AB48-BF1D-3357-5C835880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15 November 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6CE38-8BC0-445C-2581-B66405E0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09C91-059A-9FE2-3C1F-7FF2ACA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02975" y="4713136"/>
            <a:ext cx="413410" cy="253311"/>
          </a:xfrm>
        </p:spPr>
        <p:txBody>
          <a:bodyPr/>
          <a:lstStyle/>
          <a:p>
            <a:fld id="{72A83A2B-3358-44F8-83A0-4598795D8FB5}" type="slidenum">
              <a:rPr lang="en-GB" sz="1200" smtClean="0"/>
              <a:pPr/>
              <a:t>3</a:t>
            </a:fld>
            <a:endParaRPr lang="en-GB" sz="1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8F01E-3AB3-E576-38D0-A5AAD6DC37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6867" y="630512"/>
            <a:ext cx="8642350" cy="4544008"/>
          </a:xfrm>
        </p:spPr>
        <p:txBody>
          <a:bodyPr/>
          <a:lstStyle/>
          <a:p>
            <a:pPr marL="0" indent="0">
              <a:buNone/>
            </a:pPr>
            <a:r>
              <a:rPr lang="en-ZA" sz="1400" b="1" dirty="0">
                <a:solidFill>
                  <a:schemeClr val="accent1"/>
                </a:solidFill>
                <a:latin typeface="Vodafone Rg"/>
              </a:rPr>
              <a:t>Training and Scoring Pipelines</a:t>
            </a:r>
          </a:p>
          <a:p>
            <a:pPr marL="0" indent="0">
              <a:buNone/>
            </a:pPr>
            <a:endParaRPr lang="en-ZA" sz="1400" b="1" dirty="0">
              <a:solidFill>
                <a:schemeClr val="accent1"/>
              </a:solidFill>
              <a:latin typeface="Vodafone Rg"/>
            </a:endParaRPr>
          </a:p>
          <a:p>
            <a:pPr marL="0" indent="0">
              <a:buNone/>
            </a:pPr>
            <a:endParaRPr lang="en-ZA" sz="1400" b="1" dirty="0">
              <a:solidFill>
                <a:schemeClr val="accent1"/>
              </a:solidFill>
              <a:latin typeface="Vodafone Rg"/>
            </a:endParaRPr>
          </a:p>
          <a:p>
            <a:pPr marL="0" indent="0">
              <a:buNone/>
            </a:pPr>
            <a:endParaRPr lang="en-ZA" sz="1400" b="1" dirty="0">
              <a:solidFill>
                <a:schemeClr val="accent1"/>
              </a:solidFill>
              <a:latin typeface="Vodafone Rg"/>
            </a:endParaRPr>
          </a:p>
          <a:p>
            <a:pPr marL="0" indent="0">
              <a:buNone/>
            </a:pPr>
            <a:endParaRPr lang="en-ZA" sz="1400" b="1" dirty="0">
              <a:solidFill>
                <a:schemeClr val="accent1"/>
              </a:solidFill>
              <a:latin typeface="Vodafone Rg"/>
            </a:endParaRPr>
          </a:p>
          <a:p>
            <a:pPr marL="0" indent="0">
              <a:buNone/>
            </a:pPr>
            <a:endParaRPr lang="en-ZA" sz="1400" b="1" dirty="0">
              <a:solidFill>
                <a:schemeClr val="accent1"/>
              </a:solidFill>
              <a:latin typeface="Vodafone Rg"/>
            </a:endParaRPr>
          </a:p>
          <a:p>
            <a:pPr marL="0" indent="0">
              <a:buNone/>
            </a:pPr>
            <a:r>
              <a:rPr lang="en-ZA" sz="1400" b="1" dirty="0">
                <a:solidFill>
                  <a:schemeClr val="accent1"/>
                </a:solidFill>
                <a:latin typeface="Vodafone Rg"/>
              </a:rPr>
              <a:t>Model Engine</a:t>
            </a:r>
          </a:p>
          <a:p>
            <a:r>
              <a:rPr lang="en-ZA" sz="1400" dirty="0">
                <a:latin typeface="Vodafone Rg"/>
              </a:rPr>
              <a:t>Model was first trained on Prem now is migrated to</a:t>
            </a:r>
          </a:p>
          <a:p>
            <a:pPr marL="0" indent="0">
              <a:buNone/>
            </a:pPr>
            <a:r>
              <a:rPr lang="en-ZA" sz="1400" dirty="0">
                <a:latin typeface="Vodafone Rg"/>
              </a:rPr>
              <a:t>   CLOUD</a:t>
            </a:r>
          </a:p>
          <a:p>
            <a:r>
              <a:rPr lang="en-ZA" sz="1400" dirty="0">
                <a:latin typeface="Vodafone Rg"/>
              </a:rPr>
              <a:t>The model is now trained and deployed using</a:t>
            </a:r>
          </a:p>
          <a:p>
            <a:pPr marL="0" indent="0">
              <a:buNone/>
            </a:pPr>
            <a:r>
              <a:rPr lang="en-ZA" sz="1400" dirty="0">
                <a:latin typeface="Vodafone Rg"/>
              </a:rPr>
              <a:t>    Model Engine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ZA" dirty="0">
                <a:latin typeface="Vodafone Rg"/>
              </a:rPr>
              <a:t>Pre-processing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ZA" dirty="0">
                <a:latin typeface="Vodafone Rg"/>
              </a:rPr>
              <a:t>Train &amp; Test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ZA" dirty="0">
                <a:latin typeface="Vodafone Rg"/>
              </a:rPr>
              <a:t>Scoring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ZA" dirty="0">
                <a:latin typeface="Vodafone Rg"/>
              </a:rPr>
              <a:t>Post-Scoring Logic and Validations</a:t>
            </a:r>
          </a:p>
          <a:p>
            <a:pPr marL="200025" lvl="1" indent="0">
              <a:buNone/>
            </a:pPr>
            <a:endParaRPr lang="en-ZA" dirty="0">
              <a:latin typeface="Vodafone Rg"/>
            </a:endParaRPr>
          </a:p>
          <a:p>
            <a:pPr marL="0" indent="0">
              <a:buNone/>
            </a:pP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C137B-557D-DE9E-6AE2-97DC233CE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34" t="49313" r="27516" b="18048"/>
          <a:stretch/>
        </p:blipFill>
        <p:spPr>
          <a:xfrm>
            <a:off x="1363738" y="925403"/>
            <a:ext cx="1720245" cy="109146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E98DF4-30B3-D25D-AEBF-8264C7FB5E12}"/>
              </a:ext>
            </a:extLst>
          </p:cNvPr>
          <p:cNvSpPr/>
          <p:nvPr/>
        </p:nvSpPr>
        <p:spPr>
          <a:xfrm>
            <a:off x="4331349" y="1340025"/>
            <a:ext cx="356661" cy="361436"/>
          </a:xfrm>
          <a:prstGeom prst="rightArrow">
            <a:avLst/>
          </a:prstGeom>
          <a:solidFill>
            <a:schemeClr val="tx1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ZA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B788B9-F1E9-EE9C-50E7-5410E3D3D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90" t="46424" r="28718" b="18818"/>
          <a:stretch/>
        </p:blipFill>
        <p:spPr>
          <a:xfrm>
            <a:off x="5668740" y="925402"/>
            <a:ext cx="1850391" cy="109146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F264670-4EB8-3AC8-82FE-2F46D7B2A6DF}"/>
              </a:ext>
            </a:extLst>
          </p:cNvPr>
          <p:cNvSpPr/>
          <p:nvPr/>
        </p:nvSpPr>
        <p:spPr>
          <a:xfrm>
            <a:off x="4878734" y="4431123"/>
            <a:ext cx="2252367" cy="8611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 descr="A blue and red flag with a yellow star&#10;&#10;Description automatically generated">
            <a:extLst>
              <a:ext uri="{FF2B5EF4-FFF2-40B4-BE49-F238E27FC236}">
                <a16:creationId xmlns:a16="http://schemas.microsoft.com/office/drawing/2014/main" id="{B5FBA895-635F-73CE-D8B1-7A34C9E06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266" y="4431123"/>
            <a:ext cx="488828" cy="3661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47C6DF-AA1F-DD92-2055-2192FD2FDE8B}"/>
              </a:ext>
            </a:extLst>
          </p:cNvPr>
          <p:cNvCxnSpPr>
            <a:cxnSpLocks/>
          </p:cNvCxnSpPr>
          <p:nvPr/>
        </p:nvCxnSpPr>
        <p:spPr>
          <a:xfrm>
            <a:off x="4465045" y="1909534"/>
            <a:ext cx="0" cy="23688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EFDC79-3FE2-AF28-327A-4386DDF688A3}"/>
              </a:ext>
            </a:extLst>
          </p:cNvPr>
          <p:cNvSpPr txBox="1"/>
          <p:nvPr/>
        </p:nvSpPr>
        <p:spPr>
          <a:xfrm>
            <a:off x="4829237" y="1978277"/>
            <a:ext cx="3890675" cy="24315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ZA" sz="1400" b="1" dirty="0">
              <a:solidFill>
                <a:schemeClr val="accent1"/>
              </a:solidFill>
              <a:latin typeface="Vodafone Rg" pitchFamily="34" charset="0"/>
            </a:endParaRPr>
          </a:p>
          <a:p>
            <a:endParaRPr lang="en-ZA" sz="1400" b="1" dirty="0">
              <a:solidFill>
                <a:schemeClr val="accent1"/>
              </a:solidFill>
              <a:latin typeface="Vodafone Rg" pitchFamily="34" charset="0"/>
            </a:endParaRPr>
          </a:p>
          <a:p>
            <a:r>
              <a:rPr lang="en-ZA" sz="1400" b="1" dirty="0">
                <a:solidFill>
                  <a:srgbClr val="FF0000"/>
                </a:solidFill>
                <a:latin typeface="Vodafone Rg" pitchFamily="34" charset="0"/>
              </a:rPr>
              <a:t>Model Optimization on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 pitchFamily="34" charset="0"/>
              </a:rPr>
              <a:t>On </a:t>
            </a:r>
            <a:r>
              <a:rPr lang="en-ZA" sz="1400" dirty="0" err="1">
                <a:latin typeface="Vodafone Rg" pitchFamily="34" charset="0"/>
              </a:rPr>
              <a:t>Hocon</a:t>
            </a:r>
            <a:endParaRPr lang="en-ZA" sz="1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 pitchFamily="34" charset="0"/>
              </a:rPr>
              <a:t>Model Params: Objective function to Tweedie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1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 pitchFamily="34" charset="0"/>
              </a:rPr>
              <a:t>Model Deployment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1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 pitchFamily="34" charset="0"/>
              </a:rPr>
              <a:t>Define more features: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ZA" sz="1400" dirty="0">
                <a:latin typeface="Vodafone Rg" pitchFamily="34" charset="0"/>
              </a:rPr>
              <a:t>In bundle and Out bundle</a:t>
            </a:r>
          </a:p>
          <a:p>
            <a:r>
              <a:rPr lang="en-ZA" sz="1400" dirty="0">
                <a:latin typeface="Vodafone Rg" pitchFamily="34" charset="0"/>
              </a:rPr>
              <a:t>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1400" dirty="0">
              <a:latin typeface="Vodafone Rg" pitchFamily="34" charset="0"/>
            </a:endParaRPr>
          </a:p>
          <a:p>
            <a:endParaRPr lang="en-ZA" sz="1400" dirty="0">
              <a:latin typeface="Vodafone Rg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6181-FD53-FAE0-960D-06486CF6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00288"/>
            <a:ext cx="8642350" cy="460772"/>
          </a:xfrm>
        </p:spPr>
        <p:txBody>
          <a:bodyPr/>
          <a:lstStyle/>
          <a:p>
            <a:r>
              <a:rPr lang="en-ZA" dirty="0">
                <a:solidFill>
                  <a:schemeClr val="bg1">
                    <a:lumMod val="50000"/>
                  </a:schemeClr>
                </a:solidFill>
                <a:latin typeface="Vodafone Rg"/>
              </a:rPr>
              <a:t>Data Collection Summary</a:t>
            </a:r>
            <a:r>
              <a:rPr lang="en-ZA" dirty="0">
                <a:solidFill>
                  <a:schemeClr val="tx1">
                    <a:lumMod val="50000"/>
                    <a:lumOff val="50000"/>
                  </a:schemeClr>
                </a:solidFill>
                <a:latin typeface="Vodafone Rg"/>
              </a:rPr>
              <a:t> </a:t>
            </a:r>
            <a:r>
              <a:rPr lang="en-ZA" sz="2400" dirty="0">
                <a:latin typeface="Vodafone Rg"/>
              </a:rPr>
              <a:t>|</a:t>
            </a:r>
            <a:r>
              <a:rPr lang="en-ZA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odafone Rg"/>
              </a:rPr>
              <a:t> </a:t>
            </a:r>
            <a:r>
              <a:rPr lang="en-ZA" sz="2400" dirty="0">
                <a:latin typeface="Vodafone Rg"/>
              </a:rPr>
              <a:t>Features and Eligible Base</a:t>
            </a:r>
            <a:endParaRPr lang="en-ZA" dirty="0">
              <a:latin typeface="Vodafone Rg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3B4E0-F212-3A31-1C55-5020067B9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15 November 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AA400-58E6-B10E-6B1A-AA176184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6" name="Picture 5" descr="A blue and red flag with a yellow star&#10;&#10;Description automatically generated">
            <a:extLst>
              <a:ext uri="{FF2B5EF4-FFF2-40B4-BE49-F238E27FC236}">
                <a16:creationId xmlns:a16="http://schemas.microsoft.com/office/drawing/2014/main" id="{D41A67D6-220E-BFDF-30B8-D725192D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066" y="4488866"/>
            <a:ext cx="505933" cy="378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4A8D4D-EABD-1F47-E69B-AF04D34A09BD}"/>
              </a:ext>
            </a:extLst>
          </p:cNvPr>
          <p:cNvSpPr txBox="1"/>
          <p:nvPr/>
        </p:nvSpPr>
        <p:spPr>
          <a:xfrm>
            <a:off x="387209" y="4431753"/>
            <a:ext cx="2942945" cy="355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100" b="1" dirty="0">
                <a:solidFill>
                  <a:schemeClr val="accent1"/>
                </a:solidFill>
                <a:latin typeface="Vodafone Rg" pitchFamily="34" charset="0"/>
              </a:rPr>
              <a:t>Eligible base is 29% of the total base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4E3B6CE-40C8-ABA2-C0A2-EA0C27D3E2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877797"/>
              </p:ext>
            </p:extLst>
          </p:nvPr>
        </p:nvGraphicFramePr>
        <p:xfrm>
          <a:off x="250825" y="2070024"/>
          <a:ext cx="3516216" cy="2478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02D9AC5-BD0E-5EEB-03BF-A1A147BF22A0}"/>
              </a:ext>
            </a:extLst>
          </p:cNvPr>
          <p:cNvSpPr txBox="1"/>
          <p:nvPr/>
        </p:nvSpPr>
        <p:spPr>
          <a:xfrm>
            <a:off x="4613503" y="2068075"/>
            <a:ext cx="3657372" cy="2277034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buClr>
                <a:schemeClr val="accent1"/>
              </a:buClr>
            </a:pPr>
            <a:r>
              <a:rPr lang="en-ZA" sz="1400" b="1" dirty="0">
                <a:solidFill>
                  <a:schemeClr val="accent1"/>
                </a:solidFill>
                <a:latin typeface="Vodafone Rg" pitchFamily="34" charset="0"/>
              </a:rPr>
              <a:t>Features Used: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 pitchFamily="34" charset="0"/>
              </a:rPr>
              <a:t>Customer Tenure  months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Customer value segments</a:t>
            </a:r>
          </a:p>
          <a:p>
            <a:pPr>
              <a:buClr>
                <a:schemeClr val="accent1"/>
              </a:buClr>
            </a:pPr>
            <a:endParaRPr lang="en-ZA" sz="1400" dirty="0">
              <a:latin typeface="Vodafone Rg"/>
            </a:endParaRPr>
          </a:p>
          <a:p>
            <a:pPr>
              <a:buClr>
                <a:schemeClr val="accent1"/>
              </a:buClr>
            </a:pPr>
            <a:r>
              <a:rPr lang="en-ZA" sz="1400" dirty="0">
                <a:latin typeface="Vodafone Rg"/>
              </a:rPr>
              <a:t>Transactional/Behavioural</a:t>
            </a:r>
            <a:endParaRPr lang="en-ZA" sz="1400" dirty="0">
              <a:latin typeface="Vodafone Rg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Recharge Amounts (</a:t>
            </a:r>
            <a:r>
              <a:rPr lang="en-ZA" sz="1400" dirty="0" err="1">
                <a:latin typeface="Vodafone Rg"/>
              </a:rPr>
              <a:t>Mpesa</a:t>
            </a:r>
            <a:r>
              <a:rPr lang="en-ZA" sz="1400" dirty="0">
                <a:latin typeface="Vodafone Rg"/>
              </a:rPr>
              <a:t> versus GSM, total recharges)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Recharge counts</a:t>
            </a:r>
            <a:endParaRPr lang="en-ZA" dirty="0">
              <a:latin typeface="Vodafone Rg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Voice duration, counts and charge amounts</a:t>
            </a:r>
            <a:endParaRPr lang="en-ZA" sz="1400" dirty="0">
              <a:latin typeface="Vodafone Rg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Data usage, counts and charge amounts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/>
              <a:t>SMS counts and charge amounts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ZA" sz="1400" dirty="0">
              <a:latin typeface="Vodafone Rg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ZA" sz="1400" dirty="0">
              <a:latin typeface="Vodafone Rg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01E4E3-C9AA-6E87-FB7E-F18AA248CD62}"/>
              </a:ext>
            </a:extLst>
          </p:cNvPr>
          <p:cNvGrpSpPr/>
          <p:nvPr/>
        </p:nvGrpSpPr>
        <p:grpSpPr>
          <a:xfrm>
            <a:off x="387209" y="537790"/>
            <a:ext cx="1552922" cy="352674"/>
            <a:chOff x="2575" y="685827"/>
            <a:chExt cx="1552922" cy="6129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C4F315-D36D-0B40-E8B6-501E48E5E542}"/>
                </a:ext>
              </a:extLst>
            </p:cNvPr>
            <p:cNvSpPr/>
            <p:nvPr/>
          </p:nvSpPr>
          <p:spPr>
            <a:xfrm>
              <a:off x="2575" y="685827"/>
              <a:ext cx="1552922" cy="6129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03C942-05D1-C9FA-28A1-6715414519C0}"/>
                </a:ext>
              </a:extLst>
            </p:cNvPr>
            <p:cNvSpPr txBox="1"/>
            <p:nvPr/>
          </p:nvSpPr>
          <p:spPr>
            <a:xfrm>
              <a:off x="2575" y="685827"/>
              <a:ext cx="1552922" cy="612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ZA" sz="1400" b="1" kern="1200" dirty="0"/>
                <a:t>Data Source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77B491-BA39-DAA4-91D0-F45E7DAF25B5}"/>
              </a:ext>
            </a:extLst>
          </p:cNvPr>
          <p:cNvGrpSpPr/>
          <p:nvPr/>
        </p:nvGrpSpPr>
        <p:grpSpPr>
          <a:xfrm>
            <a:off x="378909" y="907844"/>
            <a:ext cx="1584562" cy="1059415"/>
            <a:chOff x="4051" y="1298771"/>
            <a:chExt cx="1576138" cy="1761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2FEC81-D056-5440-5F53-413009AC8BB6}"/>
                </a:ext>
              </a:extLst>
            </p:cNvPr>
            <p:cNvSpPr/>
            <p:nvPr/>
          </p:nvSpPr>
          <p:spPr>
            <a:xfrm>
              <a:off x="4051" y="1298773"/>
              <a:ext cx="1552922" cy="1618692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CCC45F-CDEF-E973-F830-D0AFF0C61FFB}"/>
                </a:ext>
              </a:extLst>
            </p:cNvPr>
            <p:cNvSpPr txBox="1"/>
            <p:nvPr/>
          </p:nvSpPr>
          <p:spPr>
            <a:xfrm>
              <a:off x="4051" y="1298771"/>
              <a:ext cx="1576138" cy="17611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/>
                <a:t>Recharge Agg Table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/>
                <a:t>Voice Agg Table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/>
                <a:t>SMS Agg Table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/>
                <a:t>Data Agg Table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D215CC0-E032-2DAE-EA6C-53D26695CA6C}"/>
              </a:ext>
            </a:extLst>
          </p:cNvPr>
          <p:cNvGrpSpPr/>
          <p:nvPr/>
        </p:nvGrpSpPr>
        <p:grpSpPr>
          <a:xfrm>
            <a:off x="2126326" y="881774"/>
            <a:ext cx="1627033" cy="1010010"/>
            <a:chOff x="1774382" y="1298773"/>
            <a:chExt cx="1560604" cy="16339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23AA3C-49C4-167A-4200-BC6AC3DF28EB}"/>
                </a:ext>
              </a:extLst>
            </p:cNvPr>
            <p:cNvSpPr/>
            <p:nvPr/>
          </p:nvSpPr>
          <p:spPr>
            <a:xfrm>
              <a:off x="1774382" y="1298773"/>
              <a:ext cx="1552922" cy="1618692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6FB4FB-2CF6-B816-CF42-B66DDDB51740}"/>
                </a:ext>
              </a:extLst>
            </p:cNvPr>
            <p:cNvSpPr txBox="1"/>
            <p:nvPr/>
          </p:nvSpPr>
          <p:spPr>
            <a:xfrm>
              <a:off x="1782064" y="1314034"/>
              <a:ext cx="1552922" cy="16186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>
                  <a:latin typeface="Vodafone Rg"/>
                </a:rPr>
                <a:t>Spend</a:t>
              </a:r>
              <a:r>
                <a:rPr lang="en-ZA" sz="1200" kern="1200" dirty="0"/>
                <a:t>&gt; 0 on either week 1,2,3 or 4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/>
                <a:t>GSM Tenure &gt;= 3 Months	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2BDE2B9-CE2C-B718-EA5A-A27B6F933DF5}"/>
              </a:ext>
            </a:extLst>
          </p:cNvPr>
          <p:cNvGrpSpPr/>
          <p:nvPr/>
        </p:nvGrpSpPr>
        <p:grpSpPr>
          <a:xfrm>
            <a:off x="3863731" y="881774"/>
            <a:ext cx="1552922" cy="990454"/>
            <a:chOff x="3544713" y="1246700"/>
            <a:chExt cx="1552922" cy="161869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09263AC-D2F8-1F1C-4286-6BFF58B559D5}"/>
                </a:ext>
              </a:extLst>
            </p:cNvPr>
            <p:cNvSpPr/>
            <p:nvPr/>
          </p:nvSpPr>
          <p:spPr>
            <a:xfrm>
              <a:off x="3544713" y="1246700"/>
              <a:ext cx="1552922" cy="1618692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89D9C8-6B68-117D-B1B8-0A41841FD394}"/>
                </a:ext>
              </a:extLst>
            </p:cNvPr>
            <p:cNvSpPr txBox="1"/>
            <p:nvPr/>
          </p:nvSpPr>
          <p:spPr>
            <a:xfrm>
              <a:off x="3544713" y="1246700"/>
              <a:ext cx="1552922" cy="16186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/>
                <a:t>4 months (Apr –Jul 2023)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/>
                <a:t>Observation Period: April – June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/>
                <a:t>Target Month: July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2D23A6-0F80-5454-B5AF-A1F60FF7BE02}"/>
              </a:ext>
            </a:extLst>
          </p:cNvPr>
          <p:cNvGrpSpPr/>
          <p:nvPr/>
        </p:nvGrpSpPr>
        <p:grpSpPr>
          <a:xfrm>
            <a:off x="7446827" y="840975"/>
            <a:ext cx="1552922" cy="1050809"/>
            <a:chOff x="7089427" y="1246700"/>
            <a:chExt cx="1552922" cy="161869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17C46F3-94BC-9D41-C81D-D698E14893D9}"/>
                </a:ext>
              </a:extLst>
            </p:cNvPr>
            <p:cNvSpPr/>
            <p:nvPr/>
          </p:nvSpPr>
          <p:spPr>
            <a:xfrm>
              <a:off x="7089427" y="1246700"/>
              <a:ext cx="1552922" cy="1618692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CD6932-27B0-835F-86B1-A0626B8E8979}"/>
                </a:ext>
              </a:extLst>
            </p:cNvPr>
            <p:cNvSpPr txBox="1"/>
            <p:nvPr/>
          </p:nvSpPr>
          <p:spPr>
            <a:xfrm>
              <a:off x="7089427" y="1246700"/>
              <a:ext cx="1552922" cy="16186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>
                  <a:latin typeface="Vodafone Rg"/>
                </a:rPr>
                <a:t>Model  : Regression.</a:t>
              </a:r>
              <a:endParaRPr lang="en-ZA" sz="1200" kern="1200" dirty="0"/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>
                  <a:latin typeface="Vodafone Rg"/>
                </a:rPr>
                <a:t>Train size 80% dataset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ZA" sz="1200" kern="1200" dirty="0">
                  <a:latin typeface="Vodafone Rg"/>
                </a:rPr>
                <a:t>Test size 20% dataset</a:t>
              </a:r>
              <a:endParaRPr lang="en-ZA" sz="1200" kern="1200" dirty="0">
                <a:latin typeface="Vodafone Rg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D90C509-D9E1-CDCC-CB47-40F4EA04E12D}"/>
              </a:ext>
            </a:extLst>
          </p:cNvPr>
          <p:cNvGrpSpPr/>
          <p:nvPr/>
        </p:nvGrpSpPr>
        <p:grpSpPr>
          <a:xfrm>
            <a:off x="5610530" y="821418"/>
            <a:ext cx="1569999" cy="1050810"/>
            <a:chOff x="5315045" y="1246700"/>
            <a:chExt cx="1552922" cy="161869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A7F7215-41E0-E2B5-7C08-3D7155C09E41}"/>
                </a:ext>
              </a:extLst>
            </p:cNvPr>
            <p:cNvSpPr/>
            <p:nvPr/>
          </p:nvSpPr>
          <p:spPr>
            <a:xfrm>
              <a:off x="5315045" y="1246700"/>
              <a:ext cx="1552922" cy="1618692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A32D4B-82CE-F0C9-26BF-02442DD45A8F}"/>
                </a:ext>
              </a:extLst>
            </p:cNvPr>
            <p:cNvSpPr txBox="1"/>
            <p:nvPr/>
          </p:nvSpPr>
          <p:spPr>
            <a:xfrm>
              <a:off x="5315045" y="1246700"/>
              <a:ext cx="1552922" cy="15443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64008" rIns="85344" bIns="96012" numCol="1" spcCol="1270" anchor="t" anchorCtr="0">
              <a:noAutofit/>
            </a:bodyPr>
            <a:lstStyle/>
            <a:p>
              <a:pPr marL="0" lvl="1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ZA" sz="1200" kern="1200" dirty="0"/>
                <a:t>Voice Charges from Weeks 1-4</a:t>
              </a:r>
            </a:p>
            <a:p>
              <a:pPr marL="114300" lvl="1" indent="-11430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ZA" sz="1200" kern="1200" dirty="0"/>
                <a:t>SMS Charges from  Weeks 1-4</a:t>
              </a:r>
            </a:p>
            <a:p>
              <a:pPr marL="114300" lvl="1" indent="-11430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None/>
              </a:pPr>
              <a:r>
                <a:rPr lang="en-ZA" sz="1200" kern="1200" dirty="0"/>
                <a:t>Data Charges from  Weeks 1-4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999B2F-ABB6-49D5-B71C-5F19F84CBFF4}"/>
              </a:ext>
            </a:extLst>
          </p:cNvPr>
          <p:cNvGrpSpPr/>
          <p:nvPr/>
        </p:nvGrpSpPr>
        <p:grpSpPr>
          <a:xfrm>
            <a:off x="2116930" y="537790"/>
            <a:ext cx="1636429" cy="370055"/>
            <a:chOff x="1774382" y="685827"/>
            <a:chExt cx="1552922" cy="61294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A244D6C-A0F3-13BA-B5E8-9CC3670D5117}"/>
                </a:ext>
              </a:extLst>
            </p:cNvPr>
            <p:cNvSpPr/>
            <p:nvPr/>
          </p:nvSpPr>
          <p:spPr>
            <a:xfrm>
              <a:off x="1774382" y="685827"/>
              <a:ext cx="1552922" cy="6129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B6AEA65-D0AE-8326-9F13-5D7A081F72EB}"/>
                </a:ext>
              </a:extLst>
            </p:cNvPr>
            <p:cNvSpPr txBox="1"/>
            <p:nvPr/>
          </p:nvSpPr>
          <p:spPr>
            <a:xfrm>
              <a:off x="1774382" y="685827"/>
              <a:ext cx="1552922" cy="612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ZA" sz="1400" b="1" kern="1200" dirty="0"/>
                <a:t>Eligible Base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6D90399-1C85-56E3-50FA-511764906795}"/>
              </a:ext>
            </a:extLst>
          </p:cNvPr>
          <p:cNvGrpSpPr/>
          <p:nvPr/>
        </p:nvGrpSpPr>
        <p:grpSpPr>
          <a:xfrm>
            <a:off x="3863732" y="537790"/>
            <a:ext cx="1552922" cy="370056"/>
            <a:chOff x="3544713" y="685827"/>
            <a:chExt cx="1552922" cy="61294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4CF598-64D1-9599-C168-ED14F01A7716}"/>
                </a:ext>
              </a:extLst>
            </p:cNvPr>
            <p:cNvSpPr/>
            <p:nvPr/>
          </p:nvSpPr>
          <p:spPr>
            <a:xfrm>
              <a:off x="3544713" y="685827"/>
              <a:ext cx="1552922" cy="6129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767B80-F1D3-A23E-6E06-035D76D65513}"/>
                </a:ext>
              </a:extLst>
            </p:cNvPr>
            <p:cNvSpPr txBox="1"/>
            <p:nvPr/>
          </p:nvSpPr>
          <p:spPr>
            <a:xfrm>
              <a:off x="3544713" y="685827"/>
              <a:ext cx="1552922" cy="612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ZA" sz="1400" b="1" kern="1200" dirty="0"/>
                <a:t>Period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A6F039C-EEE1-6F8F-0D7E-7DDA5083C827}"/>
              </a:ext>
            </a:extLst>
          </p:cNvPr>
          <p:cNvGrpSpPr/>
          <p:nvPr/>
        </p:nvGrpSpPr>
        <p:grpSpPr>
          <a:xfrm>
            <a:off x="7446828" y="537790"/>
            <a:ext cx="1552921" cy="303185"/>
            <a:chOff x="7085376" y="685827"/>
            <a:chExt cx="1552922" cy="61294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1B0B8AA-5E0D-D2A4-7247-ABC1A1EA8FDD}"/>
                </a:ext>
              </a:extLst>
            </p:cNvPr>
            <p:cNvSpPr/>
            <p:nvPr/>
          </p:nvSpPr>
          <p:spPr>
            <a:xfrm>
              <a:off x="7085376" y="685827"/>
              <a:ext cx="1552922" cy="6129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922D889-2242-312B-9484-BBBDABB74CF8}"/>
                </a:ext>
              </a:extLst>
            </p:cNvPr>
            <p:cNvSpPr txBox="1"/>
            <p:nvPr/>
          </p:nvSpPr>
          <p:spPr>
            <a:xfrm>
              <a:off x="7085376" y="685827"/>
              <a:ext cx="1552922" cy="612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ZA" sz="1400" b="1" kern="1200" dirty="0"/>
                <a:t>Train &amp; Test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562D276-1A86-32E1-759A-71AC30FF9411}"/>
              </a:ext>
            </a:extLst>
          </p:cNvPr>
          <p:cNvGrpSpPr/>
          <p:nvPr/>
        </p:nvGrpSpPr>
        <p:grpSpPr>
          <a:xfrm>
            <a:off x="5610530" y="537789"/>
            <a:ext cx="1569999" cy="339151"/>
            <a:chOff x="5315045" y="734918"/>
            <a:chExt cx="1552922" cy="61294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29E9214-50BE-2135-A20C-DA8E6BAC28E9}"/>
                </a:ext>
              </a:extLst>
            </p:cNvPr>
            <p:cNvSpPr/>
            <p:nvPr/>
          </p:nvSpPr>
          <p:spPr>
            <a:xfrm>
              <a:off x="5315045" y="734918"/>
              <a:ext cx="1552922" cy="6129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6A49F5-95F4-2D13-C4F2-5ACD08F3E654}"/>
                </a:ext>
              </a:extLst>
            </p:cNvPr>
            <p:cNvSpPr txBox="1"/>
            <p:nvPr/>
          </p:nvSpPr>
          <p:spPr>
            <a:xfrm>
              <a:off x="5315045" y="734919"/>
              <a:ext cx="1552922" cy="579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904" tIns="69088" rIns="120904" bIns="69088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ZA" sz="1400" b="1" kern="1200" dirty="0"/>
                <a:t>Target Variable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F7DFB-5768-CFBE-5710-A49A3D4D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12327" y="4804323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z="1200" smtClean="0"/>
              <a:pPr/>
              <a:t>4</a:t>
            </a:fld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7E946-AECB-F7C6-E1AF-F87F7CBC5F64}"/>
              </a:ext>
            </a:extLst>
          </p:cNvPr>
          <p:cNvSpPr txBox="1"/>
          <p:nvPr/>
        </p:nvSpPr>
        <p:spPr>
          <a:xfrm>
            <a:off x="726876" y="2042734"/>
            <a:ext cx="2814918" cy="4874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200" dirty="0">
                <a:latin typeface="Vodafone Book" panose="020B0403020202020204" pitchFamily="34" charset="0"/>
                <a:cs typeface="Vodafone Book" panose="020B0403020202020204" pitchFamily="34" charset="0"/>
              </a:rPr>
              <a:t>Dataset after filtering the eligible base</a:t>
            </a:r>
          </a:p>
        </p:txBody>
      </p:sp>
    </p:spTree>
    <p:extLst>
      <p:ext uri="{BB962C8B-B14F-4D97-AF65-F5344CB8AC3E}">
        <p14:creationId xmlns:p14="http://schemas.microsoft.com/office/powerpoint/2010/main" val="398784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4711700"/>
            <a:ext cx="2087563" cy="239713"/>
          </a:xfrm>
        </p:spPr>
        <p:txBody>
          <a:bodyPr/>
          <a:lstStyle/>
          <a:p>
            <a:pPr lvl="0" algn="l"/>
            <a:r>
              <a:rPr lang="en-GB">
                <a:solidFill>
                  <a:schemeClr val="tx1"/>
                </a:solidFill>
              </a:rPr>
              <a:t>Insert Confidentiality Level in slide footer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4713288"/>
            <a:ext cx="412750" cy="238125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6375" y="176452"/>
            <a:ext cx="8257348" cy="5191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Vodafone Rg"/>
              </a:rPr>
              <a:t>Feature Engineering </a:t>
            </a:r>
            <a:r>
              <a:rPr lang="en-US" dirty="0">
                <a:latin typeface="Vodafone Rg"/>
              </a:rPr>
              <a:t>| Pre-Processing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Vodafone Rg"/>
              </a:rPr>
              <a:t>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2751" y="661471"/>
            <a:ext cx="8616950" cy="3416300"/>
          </a:xfrm>
          <a:prstGeom prst="rect">
            <a:avLst/>
          </a:prstGeom>
        </p:spPr>
        <p:txBody>
          <a:bodyPr/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  <p:pic>
        <p:nvPicPr>
          <p:cNvPr id="11" name="Picture 10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44DA7179-B649-343A-5E0E-D97524CF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535" y="3098613"/>
            <a:ext cx="3495188" cy="18684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311B74-ACD0-27D5-7AD4-EA9FAA5BF069}"/>
              </a:ext>
            </a:extLst>
          </p:cNvPr>
          <p:cNvSpPr txBox="1"/>
          <p:nvPr/>
        </p:nvSpPr>
        <p:spPr>
          <a:xfrm>
            <a:off x="206375" y="781056"/>
            <a:ext cx="3884103" cy="3229204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Filtered eligible base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Divided amounts by 10 000 to convert to dollar cents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Created target variable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Dropped highly correlated features</a:t>
            </a:r>
            <a:endParaRPr lang="en-ZA" sz="1400" dirty="0">
              <a:latin typeface="Vodafone Rg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Removed outliers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Encoded categorical variables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Imputed nulls with zeros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(</a:t>
            </a:r>
            <a:r>
              <a:rPr lang="en-ZA" sz="1400" dirty="0" err="1">
                <a:latin typeface="Vodafone Rg"/>
              </a:rPr>
              <a:t>e.g</a:t>
            </a:r>
            <a:r>
              <a:rPr lang="en-ZA" sz="1400" dirty="0">
                <a:latin typeface="Vodafone Rg"/>
              </a:rPr>
              <a:t> ARPU 90 days)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ZA" sz="1400" dirty="0">
              <a:latin typeface="Vodafone Rg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The eligible base was separated into Upper and Lower Segments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/>
              </a:rPr>
              <a:t>Upper Segment / Lower Segment Split</a:t>
            </a:r>
            <a:endParaRPr lang="en-ZA" sz="1400" dirty="0">
              <a:latin typeface="Vodafone Rg" pitchFamily="34" charset="0"/>
            </a:endParaRPr>
          </a:p>
          <a:p>
            <a:pPr marL="1200150" lvl="2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1400" dirty="0">
                <a:latin typeface="Vodafone Rg" pitchFamily="34" charset="0"/>
              </a:rPr>
              <a:t>25:75</a:t>
            </a:r>
            <a:endParaRPr lang="en-ZA" sz="1400" dirty="0">
              <a:latin typeface="Vodafone Rg"/>
            </a:endParaRPr>
          </a:p>
        </p:txBody>
      </p:sp>
      <p:pic>
        <p:nvPicPr>
          <p:cNvPr id="5" name="Picture 4" descr="A blue and red flag with a yellow star&#10;&#10;Description automatically generated">
            <a:extLst>
              <a:ext uri="{FF2B5EF4-FFF2-40B4-BE49-F238E27FC236}">
                <a16:creationId xmlns:a16="http://schemas.microsoft.com/office/drawing/2014/main" id="{F52DC0DC-061C-4A41-F6C9-FF3309090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855" y="4614378"/>
            <a:ext cx="415641" cy="311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743C30-A3B6-805F-8455-7F11D8693901}"/>
              </a:ext>
            </a:extLst>
          </p:cNvPr>
          <p:cNvSpPr txBox="1"/>
          <p:nvPr/>
        </p:nvSpPr>
        <p:spPr>
          <a:xfrm>
            <a:off x="4138448" y="2140169"/>
            <a:ext cx="914400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ZA" dirty="0">
              <a:latin typeface="Vodafone Rg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0F439-995A-E124-5233-4E3232EF9A7D}"/>
              </a:ext>
            </a:extLst>
          </p:cNvPr>
          <p:cNvSpPr txBox="1"/>
          <p:nvPr/>
        </p:nvSpPr>
        <p:spPr>
          <a:xfrm>
            <a:off x="1836683" y="3113690"/>
            <a:ext cx="45719" cy="45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ZA" dirty="0">
              <a:latin typeface="Vodafone Rg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185EE-D79B-7F6E-B95F-5FBE24043D81}"/>
              </a:ext>
            </a:extLst>
          </p:cNvPr>
          <p:cNvSpPr txBox="1"/>
          <p:nvPr/>
        </p:nvSpPr>
        <p:spPr>
          <a:xfrm>
            <a:off x="1757855" y="2947365"/>
            <a:ext cx="1442545" cy="5158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ZA" dirty="0">
              <a:latin typeface="Vodafone Rg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4437CF-A243-BC50-798E-AF1F8CF11C59}"/>
              </a:ext>
            </a:extLst>
          </p:cNvPr>
          <p:cNvSpPr txBox="1"/>
          <p:nvPr/>
        </p:nvSpPr>
        <p:spPr>
          <a:xfrm>
            <a:off x="5052848" y="2526031"/>
            <a:ext cx="45719" cy="45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ZA" dirty="0">
              <a:latin typeface="Vodafone Rg" pitchFamily="34" charset="0"/>
            </a:endParaRPr>
          </a:p>
        </p:txBody>
      </p:sp>
      <p:pic>
        <p:nvPicPr>
          <p:cNvPr id="13" name="Picture 1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4042EE1-E105-A925-8B6B-7857D9E39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613" y="684823"/>
            <a:ext cx="3710579" cy="2401044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6E7198C-467B-05D0-1A07-88403D2BC839}"/>
              </a:ext>
            </a:extLst>
          </p:cNvPr>
          <p:cNvSpPr txBox="1">
            <a:spLocks/>
          </p:cNvSpPr>
          <p:nvPr/>
        </p:nvSpPr>
        <p:spPr>
          <a:xfrm>
            <a:off x="4278762" y="4890293"/>
            <a:ext cx="413410" cy="31132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A83A2B-3358-44F8-83A0-4598795D8FB5}" type="slidenum">
              <a:rPr lang="en-GB" sz="1200" smtClean="0"/>
              <a:pPr/>
              <a:t>5</a:t>
            </a:fld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6A145-390F-7789-B99A-775C769E7F33}"/>
              </a:ext>
            </a:extLst>
          </p:cNvPr>
          <p:cNvSpPr txBox="1"/>
          <p:nvPr/>
        </p:nvSpPr>
        <p:spPr>
          <a:xfrm>
            <a:off x="5688834" y="3003595"/>
            <a:ext cx="372659" cy="201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050" b="1" dirty="0">
                <a:solidFill>
                  <a:srgbClr val="FF0000"/>
                </a:solidFill>
                <a:latin typeface="Vodafone Rg" pitchFamily="34" charset="0"/>
              </a:rPr>
              <a:t>96.7</a:t>
            </a:r>
            <a:r>
              <a:rPr lang="en-ZA" sz="1100" b="1" dirty="0">
                <a:solidFill>
                  <a:srgbClr val="FF0000"/>
                </a:solidFill>
                <a:latin typeface="Vodafone Rg" pitchFamily="34" charset="0"/>
              </a:rPr>
              <a:t>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10604-DC0C-F345-1B90-03CFB5A3505B}"/>
              </a:ext>
            </a:extLst>
          </p:cNvPr>
          <p:cNvSpPr txBox="1"/>
          <p:nvPr/>
        </p:nvSpPr>
        <p:spPr>
          <a:xfrm>
            <a:off x="6459902" y="4330930"/>
            <a:ext cx="372659" cy="2554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050" b="1" dirty="0">
                <a:solidFill>
                  <a:srgbClr val="FF0000"/>
                </a:solidFill>
                <a:latin typeface="Vodafone Rg" pitchFamily="34" charset="0"/>
              </a:rPr>
              <a:t>2.6%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6DF118-67A9-8A8F-C61A-B59DC953712A}"/>
              </a:ext>
            </a:extLst>
          </p:cNvPr>
          <p:cNvSpPr txBox="1"/>
          <p:nvPr/>
        </p:nvSpPr>
        <p:spPr>
          <a:xfrm>
            <a:off x="4083423" y="2147047"/>
            <a:ext cx="914400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ZA" dirty="0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3F145-303C-226B-A41E-FE571AD18845}"/>
              </a:ext>
            </a:extLst>
          </p:cNvPr>
          <p:cNvSpPr txBox="1"/>
          <p:nvPr/>
        </p:nvSpPr>
        <p:spPr>
          <a:xfrm>
            <a:off x="4083423" y="2147047"/>
            <a:ext cx="914400" cy="91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ZA" dirty="0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FAF68D-A683-43A7-72EC-39840668D48B}"/>
              </a:ext>
            </a:extLst>
          </p:cNvPr>
          <p:cNvSpPr txBox="1"/>
          <p:nvPr/>
        </p:nvSpPr>
        <p:spPr>
          <a:xfrm>
            <a:off x="7159564" y="4339895"/>
            <a:ext cx="372659" cy="2151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050" b="1" dirty="0">
                <a:solidFill>
                  <a:srgbClr val="FF0000"/>
                </a:solidFill>
                <a:latin typeface="Vodafone Rg" pitchFamily="34" charset="0"/>
              </a:rPr>
              <a:t>0.6%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8BF634-505B-BF99-D8D6-EB96405145AB}"/>
              </a:ext>
            </a:extLst>
          </p:cNvPr>
          <p:cNvSpPr txBox="1"/>
          <p:nvPr/>
        </p:nvSpPr>
        <p:spPr>
          <a:xfrm>
            <a:off x="7725302" y="4362305"/>
            <a:ext cx="488577" cy="2151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050" b="1" dirty="0">
                <a:solidFill>
                  <a:srgbClr val="FF0000"/>
                </a:solidFill>
                <a:latin typeface="Vodafone Rg" pitchFamily="34" charset="0"/>
              </a:rPr>
              <a:t>0.007%</a:t>
            </a:r>
          </a:p>
        </p:txBody>
      </p:sp>
    </p:spTree>
    <p:extLst>
      <p:ext uri="{BB962C8B-B14F-4D97-AF65-F5344CB8AC3E}">
        <p14:creationId xmlns:p14="http://schemas.microsoft.com/office/powerpoint/2010/main" val="7767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C715-3613-FF6B-6263-87E1B3EA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2330"/>
            <a:ext cx="8727637" cy="431093"/>
          </a:xfrm>
        </p:spPr>
        <p:txBody>
          <a:bodyPr/>
          <a:lstStyle/>
          <a:p>
            <a:r>
              <a:rPr lang="en-ZA" dirty="0">
                <a:solidFill>
                  <a:schemeClr val="bg1">
                    <a:lumMod val="50000"/>
                  </a:schemeClr>
                </a:solidFill>
                <a:latin typeface="Vodafone Rg"/>
              </a:rPr>
              <a:t>Final Variables </a:t>
            </a:r>
            <a:r>
              <a:rPr lang="en-ZA" dirty="0">
                <a:latin typeface="Vodafone Rg"/>
              </a:rPr>
              <a:t>|Permutation Feature Importance</a:t>
            </a:r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18FF6-F545-6FDB-338D-E068BA3F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15 November 2023</a:t>
            </a:fld>
            <a:endParaRPr lang="en-GB" dirty="0"/>
          </a:p>
        </p:txBody>
      </p:sp>
      <p:pic>
        <p:nvPicPr>
          <p:cNvPr id="7" name="Picture 6" descr="A blue and red flag with a yellow star&#10;&#10;Description automatically generated">
            <a:extLst>
              <a:ext uri="{FF2B5EF4-FFF2-40B4-BE49-F238E27FC236}">
                <a16:creationId xmlns:a16="http://schemas.microsoft.com/office/drawing/2014/main" id="{7CB7A8CB-4511-C8B3-EDFC-89F255AEE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95" y="4579826"/>
            <a:ext cx="413410" cy="309658"/>
          </a:xfrm>
          <a:prstGeom prst="rect">
            <a:avLst/>
          </a:prstGeom>
        </p:spPr>
      </p:pic>
      <p:pic>
        <p:nvPicPr>
          <p:cNvPr id="6" name="Content Placeholder 14" descr="A graph with numbers and text&#10;&#10;Description automatically generated">
            <a:extLst>
              <a:ext uri="{FF2B5EF4-FFF2-40B4-BE49-F238E27FC236}">
                <a16:creationId xmlns:a16="http://schemas.microsoft.com/office/drawing/2014/main" id="{C18B1CCF-FBE5-1D6B-F30A-190FD1F1D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136" y="665623"/>
            <a:ext cx="5898776" cy="3410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B76E4-E574-1960-6DC9-DB29E53CFFA8}"/>
              </a:ext>
            </a:extLst>
          </p:cNvPr>
          <p:cNvSpPr txBox="1"/>
          <p:nvPr/>
        </p:nvSpPr>
        <p:spPr>
          <a:xfrm>
            <a:off x="3401920" y="4076207"/>
            <a:ext cx="2838856" cy="554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400" b="1" dirty="0">
                <a:solidFill>
                  <a:schemeClr val="accent1"/>
                </a:solidFill>
                <a:latin typeface="Vodafone Rg" pitchFamily="34" charset="0"/>
              </a:rPr>
              <a:t>Top 25 most important features selected using feature importance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0FC0E-9CDA-9CFB-B4E2-5FEAC9F0189A}"/>
              </a:ext>
            </a:extLst>
          </p:cNvPr>
          <p:cNvSpPr txBox="1"/>
          <p:nvPr/>
        </p:nvSpPr>
        <p:spPr>
          <a:xfrm>
            <a:off x="305518" y="675564"/>
            <a:ext cx="3119000" cy="395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ZA" sz="1400" b="1" dirty="0">
              <a:solidFill>
                <a:schemeClr val="accent1"/>
              </a:solidFill>
              <a:latin typeface="Vodafone Rg" pitchFamily="34" charset="0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CB26877F-E932-014A-BB81-5E0794ABBA11}"/>
              </a:ext>
            </a:extLst>
          </p:cNvPr>
          <p:cNvSpPr/>
          <p:nvPr/>
        </p:nvSpPr>
        <p:spPr>
          <a:xfrm>
            <a:off x="204147" y="904263"/>
            <a:ext cx="970584" cy="678718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ZA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2985FA-5899-DE99-D797-B7CA24833525}"/>
              </a:ext>
            </a:extLst>
          </p:cNvPr>
          <p:cNvSpPr/>
          <p:nvPr/>
        </p:nvSpPr>
        <p:spPr>
          <a:xfrm>
            <a:off x="222754" y="2091756"/>
            <a:ext cx="1078343" cy="74092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ZA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DA9C6FBB-A93F-841A-3562-FD996C3E6B32}"/>
              </a:ext>
            </a:extLst>
          </p:cNvPr>
          <p:cNvSpPr/>
          <p:nvPr/>
        </p:nvSpPr>
        <p:spPr>
          <a:xfrm>
            <a:off x="328573" y="3703483"/>
            <a:ext cx="1421603" cy="926900"/>
          </a:xfrm>
          <a:prstGeom prst="diamond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ZA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79B7C1-A367-8DDE-93E1-3748F33FB1DA}"/>
              </a:ext>
            </a:extLst>
          </p:cNvPr>
          <p:cNvSpPr txBox="1"/>
          <p:nvPr/>
        </p:nvSpPr>
        <p:spPr>
          <a:xfrm>
            <a:off x="385348" y="959794"/>
            <a:ext cx="970584" cy="524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200" dirty="0">
                <a:latin typeface="Vodafone Rg" pitchFamily="34" charset="0"/>
              </a:rPr>
              <a:t>Feature 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BE63C5-D997-BB79-4644-DFF351447600}"/>
              </a:ext>
            </a:extLst>
          </p:cNvPr>
          <p:cNvSpPr txBox="1"/>
          <p:nvPr/>
        </p:nvSpPr>
        <p:spPr>
          <a:xfrm>
            <a:off x="427267" y="2184813"/>
            <a:ext cx="2097741" cy="7306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200" dirty="0">
                <a:latin typeface="Vodafone Rg" pitchFamily="34" charset="0"/>
              </a:rPr>
              <a:t>Modelling </a:t>
            </a:r>
          </a:p>
          <a:p>
            <a:pPr marL="0" indent="0">
              <a:buFont typeface="Arial" pitchFamily="34" charset="0"/>
              <a:buNone/>
            </a:pPr>
            <a:endParaRPr lang="en-ZA" sz="1200" dirty="0">
              <a:latin typeface="Vodafone Rg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ZA" sz="1200" dirty="0">
                <a:latin typeface="Vodafone Rg" pitchFamily="34" charset="0"/>
              </a:rPr>
              <a:t>Train &amp; Test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045C95D-5B1D-5BCE-C8B5-8BCDEE5858B4}"/>
              </a:ext>
            </a:extLst>
          </p:cNvPr>
          <p:cNvSpPr/>
          <p:nvPr/>
        </p:nvSpPr>
        <p:spPr>
          <a:xfrm>
            <a:off x="1799030" y="815799"/>
            <a:ext cx="1199344" cy="76718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ZA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323F9-4FC2-9AC6-391B-8A516D9F8203}"/>
              </a:ext>
            </a:extLst>
          </p:cNvPr>
          <p:cNvSpPr txBox="1"/>
          <p:nvPr/>
        </p:nvSpPr>
        <p:spPr>
          <a:xfrm>
            <a:off x="2153271" y="1007995"/>
            <a:ext cx="2022475" cy="524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200" dirty="0" err="1">
                <a:latin typeface="Vodafone Rg" pitchFamily="34" charset="0"/>
              </a:rPr>
              <a:t>Xg</a:t>
            </a:r>
            <a:r>
              <a:rPr lang="en-ZA" sz="1200" dirty="0">
                <a:latin typeface="Vodafone Rg" pitchFamily="34" charset="0"/>
              </a:rPr>
              <a:t> boost</a:t>
            </a:r>
          </a:p>
          <a:p>
            <a:pPr marL="0" indent="0">
              <a:buFont typeface="Arial" pitchFamily="34" charset="0"/>
              <a:buNone/>
            </a:pPr>
            <a:r>
              <a:rPr lang="en-ZA" sz="1200" dirty="0">
                <a:latin typeface="Vodafone Rg" pitchFamily="34" charset="0"/>
              </a:rPr>
              <a:t>regressor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069D6-FAD6-E724-0960-CE15A474F533}"/>
              </a:ext>
            </a:extLst>
          </p:cNvPr>
          <p:cNvSpPr txBox="1"/>
          <p:nvPr/>
        </p:nvSpPr>
        <p:spPr>
          <a:xfrm>
            <a:off x="662123" y="3974708"/>
            <a:ext cx="2117657" cy="6051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200" dirty="0">
                <a:latin typeface="Vodafone Rg" pitchFamily="34" charset="0"/>
              </a:rPr>
              <a:t>Permutation </a:t>
            </a:r>
          </a:p>
          <a:p>
            <a:pPr marL="0" indent="0">
              <a:buFont typeface="Arial" pitchFamily="34" charset="0"/>
              <a:buNone/>
            </a:pPr>
            <a:r>
              <a:rPr lang="en-ZA" sz="1200" dirty="0">
                <a:latin typeface="Vodafone Rg" pitchFamily="34" charset="0"/>
              </a:rPr>
              <a:t>importance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049F43-AF9F-852F-812C-F653DFD88A01}"/>
              </a:ext>
            </a:extLst>
          </p:cNvPr>
          <p:cNvCxnSpPr>
            <a:cxnSpLocks/>
          </p:cNvCxnSpPr>
          <p:nvPr/>
        </p:nvCxnSpPr>
        <p:spPr>
          <a:xfrm>
            <a:off x="1174731" y="1170558"/>
            <a:ext cx="565930" cy="0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6A88266-04A2-FF8B-29BC-C48048FE4C8A}"/>
              </a:ext>
            </a:extLst>
          </p:cNvPr>
          <p:cNvCxnSpPr/>
          <p:nvPr/>
        </p:nvCxnSpPr>
        <p:spPr>
          <a:xfrm rot="10800000">
            <a:off x="2764598" y="1607449"/>
            <a:ext cx="15309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142A411-F465-2D09-701D-6C4AD4E7D1FB}"/>
              </a:ext>
            </a:extLst>
          </p:cNvPr>
          <p:cNvCxnSpPr>
            <a:cxnSpLocks/>
            <a:stCxn id="19" idx="4"/>
            <a:endCxn id="11" idx="0"/>
          </p:cNvCxnSpPr>
          <p:nvPr/>
        </p:nvCxnSpPr>
        <p:spPr>
          <a:xfrm rot="5400000">
            <a:off x="1325927" y="1018981"/>
            <a:ext cx="508774" cy="163677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BABC096-94F5-8CC7-1DC9-25A45ED30736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465247" y="3129355"/>
            <a:ext cx="870806" cy="277449"/>
          </a:xfrm>
          <a:prstGeom prst="bentConnector3">
            <a:avLst/>
          </a:prstGeom>
          <a:ln>
            <a:tailEnd type="triangle"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CAEF655-6E3A-A7AE-C155-050A2B98D1DA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1697650" y="3751985"/>
            <a:ext cx="220122" cy="1536673"/>
          </a:xfrm>
          <a:prstGeom prst="bentConnector3">
            <a:avLst>
              <a:gd name="adj1" fmla="val -103852"/>
            </a:avLst>
          </a:prstGeom>
          <a:ln>
            <a:tailEnd type="triangle"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Hexagon 62">
            <a:extLst>
              <a:ext uri="{FF2B5EF4-FFF2-40B4-BE49-F238E27FC236}">
                <a16:creationId xmlns:a16="http://schemas.microsoft.com/office/drawing/2014/main" id="{4AE7C01A-AFC4-F06F-7E56-C03E4EA17307}"/>
              </a:ext>
            </a:extLst>
          </p:cNvPr>
          <p:cNvSpPr/>
          <p:nvPr/>
        </p:nvSpPr>
        <p:spPr>
          <a:xfrm>
            <a:off x="1890651" y="3679637"/>
            <a:ext cx="1107723" cy="730623"/>
          </a:xfrm>
          <a:prstGeom prst="hexagon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ZA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1849AF-5E9B-47AD-812E-8A7C54FABF26}"/>
              </a:ext>
            </a:extLst>
          </p:cNvPr>
          <p:cNvSpPr txBox="1"/>
          <p:nvPr/>
        </p:nvSpPr>
        <p:spPr>
          <a:xfrm>
            <a:off x="2048440" y="3892993"/>
            <a:ext cx="1945341" cy="451597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200" dirty="0">
                <a:latin typeface="Vodafone Rg" pitchFamily="34" charset="0"/>
              </a:rPr>
              <a:t>Calculates the</a:t>
            </a:r>
          </a:p>
          <a:p>
            <a:r>
              <a:rPr lang="en-ZA" sz="1200" dirty="0">
                <a:latin typeface="Vodafone Rg"/>
              </a:rPr>
              <a:t> metric</a:t>
            </a:r>
            <a:endParaRPr lang="en-ZA" sz="1200" dirty="0">
              <a:latin typeface="Vodafone Rg" pitchFamily="34" charset="0"/>
            </a:endParaRPr>
          </a:p>
        </p:txBody>
      </p: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29A8FCDF-15DF-49C9-823B-B6EBE0DF2AEA}"/>
              </a:ext>
            </a:extLst>
          </p:cNvPr>
          <p:cNvSpPr/>
          <p:nvPr/>
        </p:nvSpPr>
        <p:spPr>
          <a:xfrm>
            <a:off x="1890651" y="2522955"/>
            <a:ext cx="1070677" cy="668108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ZA" sz="1200" dirty="0">
                <a:solidFill>
                  <a:srgbClr val="34342B"/>
                </a:solidFill>
                <a:latin typeface="Vodafone Rg" pitchFamily="34" charset="0"/>
              </a:rPr>
              <a:t>Selects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ZA" sz="1200" dirty="0">
                <a:solidFill>
                  <a:srgbClr val="34342B"/>
                </a:solidFill>
                <a:latin typeface="Vodafone Rg" pitchFamily="34" charset="0"/>
              </a:rPr>
              <a:t>Top 25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ZA" sz="1200" dirty="0">
                <a:solidFill>
                  <a:srgbClr val="34342B"/>
                </a:solidFill>
                <a:latin typeface="Vodafone Rg" pitchFamily="34" charset="0"/>
              </a:rPr>
              <a:t> Features </a:t>
            </a:r>
            <a:endParaRPr lang="en-ZA" sz="12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F7BDE0-A285-E733-5EE0-4D7CECEAF6CE}"/>
              </a:ext>
            </a:extLst>
          </p:cNvPr>
          <p:cNvCxnSpPr>
            <a:cxnSpLocks/>
          </p:cNvCxnSpPr>
          <p:nvPr/>
        </p:nvCxnSpPr>
        <p:spPr>
          <a:xfrm flipV="1">
            <a:off x="2544989" y="3222017"/>
            <a:ext cx="0" cy="414138"/>
          </a:xfrm>
          <a:prstGeom prst="straightConnector1">
            <a:avLst/>
          </a:prstGeom>
          <a:ln>
            <a:tailEnd type="triangle"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9FB7A9D-079B-4BE6-2E9E-A47BF3A0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65295" y="4831543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z="1200" smtClean="0"/>
              <a:pPr/>
              <a:t>6</a:t>
            </a:fld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D646F-4409-AECF-E161-2EE79125F10E}"/>
              </a:ext>
            </a:extLst>
          </p:cNvPr>
          <p:cNvSpPr txBox="1"/>
          <p:nvPr/>
        </p:nvSpPr>
        <p:spPr>
          <a:xfrm>
            <a:off x="6290659" y="3995704"/>
            <a:ext cx="2191218" cy="39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400" dirty="0">
                <a:latin typeface="Vodafone" panose="020B0503020202020204" pitchFamily="34" charset="0"/>
                <a:cs typeface="Vodafone" panose="020B0503020202020204" pitchFamily="34" charset="0"/>
              </a:rPr>
              <a:t>Permutation importance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47DB2-0CA5-E0F4-476C-9C1947761B15}"/>
              </a:ext>
            </a:extLst>
          </p:cNvPr>
          <p:cNvSpPr txBox="1"/>
          <p:nvPr/>
        </p:nvSpPr>
        <p:spPr>
          <a:xfrm>
            <a:off x="5425617" y="513116"/>
            <a:ext cx="3514236" cy="39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ZA" sz="1400" dirty="0">
                <a:latin typeface="Vodafone Rg" pitchFamily="34" charset="0"/>
              </a:rPr>
              <a:t>Funnel bar of permutation importance features</a:t>
            </a:r>
          </a:p>
        </p:txBody>
      </p:sp>
    </p:spTree>
    <p:extLst>
      <p:ext uri="{BB962C8B-B14F-4D97-AF65-F5344CB8AC3E}">
        <p14:creationId xmlns:p14="http://schemas.microsoft.com/office/powerpoint/2010/main" val="43500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1E9D-1CA3-EDE8-B802-E1023F74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95" y="87785"/>
            <a:ext cx="8639780" cy="578965"/>
          </a:xfrm>
        </p:spPr>
        <p:txBody>
          <a:bodyPr/>
          <a:lstStyle/>
          <a:p>
            <a:r>
              <a:rPr lang="en-ZA" dirty="0">
                <a:solidFill>
                  <a:schemeClr val="bg1">
                    <a:lumMod val="50000"/>
                  </a:schemeClr>
                </a:solidFill>
              </a:rPr>
              <a:t>Model Metric </a:t>
            </a:r>
            <a:r>
              <a:rPr lang="en-ZA" dirty="0">
                <a:solidFill>
                  <a:srgbClr val="FF0000"/>
                </a:solidFill>
              </a:rPr>
              <a:t>|</a:t>
            </a:r>
            <a:r>
              <a:rPr lang="en-ZA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ZA" dirty="0"/>
              <a:t>Model 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9578C-AB48-BF1D-3357-5C835880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68F5-E43E-7644-B2C0-CD46918E1917}" type="datetime4">
              <a:rPr lang="en-GB" smtClean="0"/>
              <a:t>15 November 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6CE38-8BC0-445C-2581-B66405E0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09C91-059A-9FE2-3C1F-7FF2ACA4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8F01E-3AB3-E576-38D0-A5AAD6DC37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5" y="666750"/>
            <a:ext cx="8642350" cy="4476750"/>
          </a:xfrm>
        </p:spPr>
        <p:txBody>
          <a:bodyPr/>
          <a:lstStyle/>
          <a:p>
            <a:pPr marL="0" indent="0">
              <a:buNone/>
            </a:pPr>
            <a:r>
              <a:rPr lang="en-ZA" sz="1600" dirty="0"/>
              <a:t>Model Engine Metrics</a:t>
            </a:r>
          </a:p>
          <a:p>
            <a:pPr marL="495300" lvl="1" indent="-285750"/>
            <a:r>
              <a:rPr lang="en-ZA" dirty="0"/>
              <a:t>Under Model Registry the following metrics for Spend And Get were recorded</a:t>
            </a:r>
          </a:p>
          <a:p>
            <a:endParaRPr lang="en-ZA" dirty="0"/>
          </a:p>
          <a:p>
            <a:endParaRPr lang="en-ZA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264670-4EB8-3AC8-82FE-2F46D7B2A6DF}"/>
              </a:ext>
            </a:extLst>
          </p:cNvPr>
          <p:cNvSpPr/>
          <p:nvPr/>
        </p:nvSpPr>
        <p:spPr>
          <a:xfrm>
            <a:off x="4878734" y="4431123"/>
            <a:ext cx="2252367" cy="8611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 descr="A blue and red flag with a yellow star&#10;&#10;Description automatically generated">
            <a:extLst>
              <a:ext uri="{FF2B5EF4-FFF2-40B4-BE49-F238E27FC236}">
                <a16:creationId xmlns:a16="http://schemas.microsoft.com/office/drawing/2014/main" id="{B5FBA895-635F-73CE-D8B1-7A34C9E06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212" y="4451214"/>
            <a:ext cx="439575" cy="329257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371D20F-E994-B05D-546E-B0D4F8CA2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435984"/>
              </p:ext>
            </p:extLst>
          </p:nvPr>
        </p:nvGraphicFramePr>
        <p:xfrm>
          <a:off x="1036209" y="1872150"/>
          <a:ext cx="3132308" cy="2185450"/>
        </p:xfrm>
        <a:graphic>
          <a:graphicData uri="http://schemas.openxmlformats.org/drawingml/2006/table">
            <a:tbl>
              <a:tblPr/>
              <a:tblGrid>
                <a:gridCol w="1798751">
                  <a:extLst>
                    <a:ext uri="{9D8B030D-6E8A-4147-A177-3AD203B41FA5}">
                      <a16:colId xmlns:a16="http://schemas.microsoft.com/office/drawing/2014/main" val="628503312"/>
                    </a:ext>
                  </a:extLst>
                </a:gridCol>
                <a:gridCol w="1333557">
                  <a:extLst>
                    <a:ext uri="{9D8B030D-6E8A-4147-A177-3AD203B41FA5}">
                      <a16:colId xmlns:a16="http://schemas.microsoft.com/office/drawing/2014/main" val="3369763691"/>
                    </a:ext>
                  </a:extLst>
                </a:gridCol>
              </a:tblGrid>
              <a:tr h="4370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Vodafone Rg" panose="020B0606080202020204" pitchFamily="34" charset="0"/>
                        </a:rPr>
                        <a:t>Metric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Vodafone Rg" panose="020B0606080202020204" pitchFamily="34" charset="0"/>
                        </a:rPr>
                        <a:t>Measure ($)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795714"/>
                  </a:ext>
                </a:extLst>
              </a:tr>
              <a:tr h="4370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Mean Monthly Spend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0.14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733319"/>
                  </a:ext>
                </a:extLst>
              </a:tr>
              <a:tr h="4370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MAE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0.092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3136271"/>
                  </a:ext>
                </a:extLst>
              </a:tr>
              <a:tr h="437090">
                <a:tc>
                  <a:txBody>
                    <a:bodyPr/>
                    <a:lstStyle/>
                    <a:p>
                      <a:pPr algn="l" fontAlgn="b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                  RSME</a:t>
                      </a:r>
                      <a:endParaRPr lang="en-Z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0.12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3440037"/>
                  </a:ext>
                </a:extLst>
              </a:tr>
              <a:tr h="437090">
                <a:tc>
                  <a:txBody>
                    <a:bodyPr/>
                    <a:lstStyle/>
                    <a:p>
                      <a:pPr algn="l" fontAlgn="b"/>
                      <a:r>
                        <a:rPr lang="en-ZA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R squared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0.41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278130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B2A5553-B9F4-7FDC-CCF6-6F5424792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33768"/>
              </p:ext>
            </p:extLst>
          </p:nvPr>
        </p:nvGraphicFramePr>
        <p:xfrm>
          <a:off x="5138567" y="1867534"/>
          <a:ext cx="3132308" cy="2185450"/>
        </p:xfrm>
        <a:graphic>
          <a:graphicData uri="http://schemas.openxmlformats.org/drawingml/2006/table">
            <a:tbl>
              <a:tblPr/>
              <a:tblGrid>
                <a:gridCol w="1798751">
                  <a:extLst>
                    <a:ext uri="{9D8B030D-6E8A-4147-A177-3AD203B41FA5}">
                      <a16:colId xmlns:a16="http://schemas.microsoft.com/office/drawing/2014/main" val="628503312"/>
                    </a:ext>
                  </a:extLst>
                </a:gridCol>
                <a:gridCol w="1333557">
                  <a:extLst>
                    <a:ext uri="{9D8B030D-6E8A-4147-A177-3AD203B41FA5}">
                      <a16:colId xmlns:a16="http://schemas.microsoft.com/office/drawing/2014/main" val="3369763691"/>
                    </a:ext>
                  </a:extLst>
                </a:gridCol>
              </a:tblGrid>
              <a:tr h="4370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Vodafone Rg" panose="020B0606080202020204" pitchFamily="34" charset="0"/>
                        </a:rPr>
                        <a:t> Metric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Vodafone Rg" panose="020B0606080202020204" pitchFamily="34" charset="0"/>
                        </a:rPr>
                        <a:t>Measure ($)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795714"/>
                  </a:ext>
                </a:extLst>
              </a:tr>
              <a:tr h="4370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Mean Monthly Spend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1.19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733319"/>
                  </a:ext>
                </a:extLst>
              </a:tr>
              <a:tr h="43709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MAE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0.43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136271"/>
                  </a:ext>
                </a:extLst>
              </a:tr>
              <a:tr h="437090">
                <a:tc>
                  <a:txBody>
                    <a:bodyPr/>
                    <a:lstStyle/>
                    <a:p>
                      <a:pPr algn="l" fontAlgn="b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                   RSME</a:t>
                      </a:r>
                      <a:endParaRPr lang="en-ZA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1.29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440037"/>
                  </a:ext>
                </a:extLst>
              </a:tr>
              <a:tr h="437090">
                <a:tc>
                  <a:txBody>
                    <a:bodyPr/>
                    <a:lstStyle/>
                    <a:p>
                      <a:pPr algn="l" fontAlgn="b"/>
                      <a:r>
                        <a:rPr lang="en-ZA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R squared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ZA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Vodafone Rg" panose="020B0606080202020204" pitchFamily="34" charset="0"/>
                        </a:rPr>
                        <a:t>0.66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331654"/>
                  </a:ext>
                </a:extLst>
              </a:tr>
            </a:tbl>
          </a:graphicData>
        </a:graphic>
      </p:graphicFrame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EEB85B44-23B7-AC4F-FD95-64C0B8850173}"/>
              </a:ext>
            </a:extLst>
          </p:cNvPr>
          <p:cNvSpPr/>
          <p:nvPr/>
        </p:nvSpPr>
        <p:spPr>
          <a:xfrm>
            <a:off x="1034333" y="1347125"/>
            <a:ext cx="3170517" cy="422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8467" tIns="8467" rIns="8467" bIns="8467" numCol="1" spcCol="1270" rtlCol="0" anchor="ctr" anchorCtr="0">
            <a:noAutofit/>
          </a:bodyPr>
          <a:lstStyle/>
          <a:p>
            <a:pPr algn="ctr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33" dirty="0">
                <a:solidFill>
                  <a:schemeClr val="bg1"/>
                </a:solidFill>
                <a:latin typeface="Vodafone Rg" pitchFamily="34" charset="0"/>
              </a:rPr>
              <a:t>Lower Segment</a:t>
            </a:r>
          </a:p>
        </p:txBody>
      </p:sp>
      <p:sp>
        <p:nvSpPr>
          <p:cNvPr id="23" name="Rounded Rectangle 14">
            <a:extLst>
              <a:ext uri="{FF2B5EF4-FFF2-40B4-BE49-F238E27FC236}">
                <a16:creationId xmlns:a16="http://schemas.microsoft.com/office/drawing/2014/main" id="{107E7DCB-D87C-5635-21E4-9B89301ED346}"/>
              </a:ext>
            </a:extLst>
          </p:cNvPr>
          <p:cNvSpPr/>
          <p:nvPr/>
        </p:nvSpPr>
        <p:spPr>
          <a:xfrm>
            <a:off x="5100358" y="1347124"/>
            <a:ext cx="3170517" cy="42261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8467" tIns="8467" rIns="8467" bIns="8467" numCol="1" spcCol="1270" rtlCol="0" anchor="ctr" anchorCtr="0">
            <a:noAutofit/>
          </a:bodyPr>
          <a:lstStyle/>
          <a:p>
            <a:pPr algn="ctr" defTabSz="59265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33" dirty="0">
                <a:solidFill>
                  <a:schemeClr val="bg1"/>
                </a:solidFill>
                <a:latin typeface="Vodafone Rg" pitchFamily="34" charset="0"/>
              </a:rPr>
              <a:t>Upper Segment</a:t>
            </a:r>
          </a:p>
        </p:txBody>
      </p:sp>
    </p:spTree>
    <p:extLst>
      <p:ext uri="{BB962C8B-B14F-4D97-AF65-F5344CB8AC3E}">
        <p14:creationId xmlns:p14="http://schemas.microsoft.com/office/powerpoint/2010/main" val="4237797152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21">
      <a:dk1>
        <a:srgbClr val="000000"/>
      </a:dk1>
      <a:lt1>
        <a:srgbClr val="FFFFFF"/>
      </a:lt1>
      <a:dk2>
        <a:srgbClr val="5E2750"/>
      </a:dk2>
      <a:lt2>
        <a:srgbClr val="545759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odafone PowerPoint Template 2021 v4" id="{799661DA-7334-8D45-BCF3-1754C6DEE3EA}" vid="{EEAFE276-D718-2D41-9ECB-377B0FE571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VF_PowerPoint_Template_2021_EXTENDED</Template>
  <TotalTime>0</TotalTime>
  <Words>743</Words>
  <Application>Microsoft Office PowerPoint</Application>
  <PresentationFormat>On-screen Show (16:9)</PresentationFormat>
  <Paragraphs>186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Courier New</vt:lpstr>
      <vt:lpstr>Vodafone</vt:lpstr>
      <vt:lpstr>Vodafone Book</vt:lpstr>
      <vt:lpstr>Vodafone Lt</vt:lpstr>
      <vt:lpstr>Vodafone Rg</vt:lpstr>
      <vt:lpstr>Vodafone</vt:lpstr>
      <vt:lpstr>Spend And Get On Model Engine</vt:lpstr>
      <vt:lpstr>Use Case Summary</vt:lpstr>
      <vt:lpstr>Model Engine Overview | Migration from Premises to CLOUD</vt:lpstr>
      <vt:lpstr>Data Collection Summary | Features and Eligible Base</vt:lpstr>
      <vt:lpstr>PowerPoint Presentation</vt:lpstr>
      <vt:lpstr>Final Variables |Permutation Feature Importance</vt:lpstr>
      <vt:lpstr>Model Metric | Model Performance Evaluation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250</cp:revision>
  <cp:lastPrinted>2011-08-30T12:20:26Z</cp:lastPrinted>
  <dcterms:created xsi:type="dcterms:W3CDTF">2021-03-17T12:30:43Z</dcterms:created>
  <dcterms:modified xsi:type="dcterms:W3CDTF">2023-11-15T12:43:22Z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MSIP_Label_0359f705-2ba0-454b-9cfc-6ce5bcaac040_Enabled">
    <vt:lpwstr>true</vt:lpwstr>
  </property>
  <property fmtid="{D5CDD505-2E9C-101B-9397-08002B2CF9AE}" pid="4" name="MSIP_Label_0359f705-2ba0-454b-9cfc-6ce5bcaac040_SetDate">
    <vt:lpwstr>2023-11-14T15:18:46Z</vt:lpwstr>
  </property>
  <property fmtid="{D5CDD505-2E9C-101B-9397-08002B2CF9AE}" pid="5" name="MSIP_Label_0359f705-2ba0-454b-9cfc-6ce5bcaac040_Method">
    <vt:lpwstr>Standard</vt:lpwstr>
  </property>
  <property fmtid="{D5CDD505-2E9C-101B-9397-08002B2CF9AE}" pid="6" name="MSIP_Label_0359f705-2ba0-454b-9cfc-6ce5bcaac040_Name">
    <vt:lpwstr>0359f705-2ba0-454b-9cfc-6ce5bcaac040</vt:lpwstr>
  </property>
  <property fmtid="{D5CDD505-2E9C-101B-9397-08002B2CF9AE}" pid="7" name="MSIP_Label_0359f705-2ba0-454b-9cfc-6ce5bcaac040_SiteId">
    <vt:lpwstr>68283f3b-8487-4c86-adb3-a5228f18b893</vt:lpwstr>
  </property>
  <property fmtid="{D5CDD505-2E9C-101B-9397-08002B2CF9AE}" pid="8" name="MSIP_Label_0359f705-2ba0-454b-9cfc-6ce5bcaac040_ActionId">
    <vt:lpwstr>b0ced527-6091-417e-9e85-9de4559ed841</vt:lpwstr>
  </property>
  <property fmtid="{D5CDD505-2E9C-101B-9397-08002B2CF9AE}" pid="9" name="MSIP_Label_0359f705-2ba0-454b-9cfc-6ce5bcaac040_ContentBits">
    <vt:lpwstr>2</vt:lpwstr>
  </property>
</Properties>
</file>